
<file path=[Content_Types].xml><?xml version="1.0" encoding="utf-8"?>
<Types xmlns="http://schemas.openxmlformats.org/package/2006/content-types">
  <Default Extension="(null)"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97" r:id="rId2"/>
    <p:sldId id="343" r:id="rId3"/>
    <p:sldId id="320" r:id="rId4"/>
    <p:sldId id="356" r:id="rId5"/>
    <p:sldId id="321" r:id="rId6"/>
    <p:sldId id="340" r:id="rId7"/>
    <p:sldId id="341" r:id="rId8"/>
    <p:sldId id="277" r:id="rId9"/>
    <p:sldId id="360" r:id="rId10"/>
    <p:sldId id="361" r:id="rId11"/>
    <p:sldId id="362" r:id="rId12"/>
    <p:sldId id="363" r:id="rId13"/>
    <p:sldId id="342" r:id="rId14"/>
    <p:sldId id="357" r:id="rId15"/>
    <p:sldId id="358" r:id="rId16"/>
    <p:sldId id="257" r:id="rId17"/>
    <p:sldId id="324"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0"/>
    <a:srgbClr val="004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05" autoAdjust="0"/>
    <p:restoredTop sz="93792" autoAdjust="0"/>
  </p:normalViewPr>
  <p:slideViewPr>
    <p:cSldViewPr>
      <p:cViewPr varScale="1">
        <p:scale>
          <a:sx n="130" d="100"/>
          <a:sy n="130" d="100"/>
        </p:scale>
        <p:origin x="79" y="209"/>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12209645669291339"/>
          <c:y val="0.87729841061533975"/>
          <c:w val="0.76136242344706917"/>
          <c:h val="9.492381160688247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7CAC-4CBD-9F8B-017740186B9B}"/>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7CAC-4CBD-9F8B-017740186B9B}"/>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7CAC-4CBD-9F8B-017740186B9B}"/>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Report!$K$16:$K$18</c:f>
              <c:strCache>
                <c:ptCount val="3"/>
                <c:pt idx="0">
                  <c:v>Membership</c:v>
                </c:pt>
                <c:pt idx="1">
                  <c:v>Sponsorship</c:v>
                </c:pt>
                <c:pt idx="2">
                  <c:v>Grant</c:v>
                </c:pt>
              </c:strCache>
            </c:strRef>
          </c:cat>
          <c:val>
            <c:numRef>
              <c:f>Report!$L$16:$L$18</c:f>
              <c:numCache>
                <c:formatCode>"$"#,##0</c:formatCode>
                <c:ptCount val="3"/>
                <c:pt idx="0">
                  <c:v>15054.06</c:v>
                </c:pt>
                <c:pt idx="1">
                  <c:v>5000</c:v>
                </c:pt>
                <c:pt idx="2">
                  <c:v>6600</c:v>
                </c:pt>
              </c:numCache>
            </c:numRef>
          </c:val>
          <c:extLst>
            <c:ext xmlns:c16="http://schemas.microsoft.com/office/drawing/2014/chart" uri="{C3380CC4-5D6E-409C-BE32-E72D297353CC}">
              <c16:uniqueId val="{00000006-7CAC-4CBD-9F8B-017740186B9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12209645669291339"/>
          <c:y val="0.87729841061533975"/>
          <c:w val="0.76136242344706917"/>
          <c:h val="9.492381160688247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C684-4E96-9CBD-1BB1F44B66FD}"/>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C684-4E96-9CBD-1BB1F44B66FD}"/>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C684-4E96-9CBD-1BB1F44B66F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Report!$K$34:$K$36</c:f>
              <c:strCache>
                <c:ptCount val="3"/>
                <c:pt idx="0">
                  <c:v>Admin</c:v>
                </c:pt>
                <c:pt idx="1">
                  <c:v>Insurance</c:v>
                </c:pt>
                <c:pt idx="2">
                  <c:v>Trails</c:v>
                </c:pt>
              </c:strCache>
            </c:strRef>
          </c:cat>
          <c:val>
            <c:numRef>
              <c:f>Report!$L$34:$L$36</c:f>
              <c:numCache>
                <c:formatCode>"$"#,##0</c:formatCode>
                <c:ptCount val="3"/>
                <c:pt idx="0">
                  <c:v>1567.68</c:v>
                </c:pt>
                <c:pt idx="1">
                  <c:v>5855.6</c:v>
                </c:pt>
                <c:pt idx="2">
                  <c:v>13353.08</c:v>
                </c:pt>
              </c:numCache>
            </c:numRef>
          </c:val>
          <c:extLst>
            <c:ext xmlns:c16="http://schemas.microsoft.com/office/drawing/2014/chart" uri="{C3380CC4-5D6E-409C-BE32-E72D297353CC}">
              <c16:uniqueId val="{00000006-C684-4E96-9CBD-1BB1F44B66F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9D88-4537-8AC3-E51F8F769FCA}"/>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9D88-4537-8AC3-E51F8F769FCA}"/>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9D88-4537-8AC3-E51F8F769FCA}"/>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9D88-4537-8AC3-E51F8F769FCA}"/>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9D88-4537-8AC3-E51F8F769FCA}"/>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9D88-4537-8AC3-E51F8F769FC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Report!$L$57:$L$62</c:f>
              <c:strCache>
                <c:ptCount val="6"/>
                <c:pt idx="0">
                  <c:v>Consumables</c:v>
                </c:pt>
                <c:pt idx="1">
                  <c:v>Tools</c:v>
                </c:pt>
                <c:pt idx="2">
                  <c:v>Penniac</c:v>
                </c:pt>
                <c:pt idx="3">
                  <c:v>Woolastook</c:v>
                </c:pt>
                <c:pt idx="4">
                  <c:v>Islandview signage</c:v>
                </c:pt>
                <c:pt idx="5">
                  <c:v>Other</c:v>
                </c:pt>
              </c:strCache>
            </c:strRef>
          </c:cat>
          <c:val>
            <c:numRef>
              <c:f>Report!$M$57:$M$62</c:f>
              <c:numCache>
                <c:formatCode>"$"#,##0</c:formatCode>
                <c:ptCount val="6"/>
                <c:pt idx="0">
                  <c:v>274.89</c:v>
                </c:pt>
                <c:pt idx="1">
                  <c:v>1274.0899999999999</c:v>
                </c:pt>
                <c:pt idx="2">
                  <c:v>7515.16</c:v>
                </c:pt>
                <c:pt idx="3">
                  <c:v>3819.24</c:v>
                </c:pt>
                <c:pt idx="4">
                  <c:v>218.7</c:v>
                </c:pt>
                <c:pt idx="5">
                  <c:v>251</c:v>
                </c:pt>
              </c:numCache>
            </c:numRef>
          </c:val>
          <c:extLst>
            <c:ext xmlns:c16="http://schemas.microsoft.com/office/drawing/2014/chart" uri="{C3380CC4-5D6E-409C-BE32-E72D297353CC}">
              <c16:uniqueId val="{0000000C-9D88-4537-8AC3-E51F8F769FC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24BD4-E079-415E-A8A5-CFA0331D9B96}" type="datetimeFigureOut">
              <a:rPr lang="en-CA" smtClean="0"/>
              <a:pPr/>
              <a:t>2021-03-02</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5FA61E-2EF5-4F55-8152-549F4E9019EA}" type="slidenum">
              <a:rPr lang="en-CA" smtClean="0"/>
              <a:pPr/>
              <a:t>‹#›</a:t>
            </a:fld>
            <a:endParaRPr lang="en-CA"/>
          </a:p>
        </p:txBody>
      </p:sp>
    </p:spTree>
    <p:extLst>
      <p:ext uri="{BB962C8B-B14F-4D97-AF65-F5344CB8AC3E}">
        <p14:creationId xmlns:p14="http://schemas.microsoft.com/office/powerpoint/2010/main" val="2335792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5FA61E-2EF5-4F55-8152-549F4E9019EA}" type="slidenum">
              <a:rPr lang="en-CA" smtClean="0"/>
              <a:pPr/>
              <a:t>1</a:t>
            </a:fld>
            <a:endParaRPr lang="en-CA" dirty="0"/>
          </a:p>
        </p:txBody>
      </p:sp>
    </p:spTree>
    <p:extLst>
      <p:ext uri="{BB962C8B-B14F-4D97-AF65-F5344CB8AC3E}">
        <p14:creationId xmlns:p14="http://schemas.microsoft.com/office/powerpoint/2010/main" val="3950666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D85FA61E-2EF5-4F55-8152-549F4E9019EA}" type="slidenum">
              <a:rPr lang="en-CA" smtClean="0"/>
              <a:pPr/>
              <a:t>18</a:t>
            </a:fld>
            <a:endParaRPr lang="en-CA"/>
          </a:p>
        </p:txBody>
      </p:sp>
    </p:spTree>
    <p:extLst>
      <p:ext uri="{BB962C8B-B14F-4D97-AF65-F5344CB8AC3E}">
        <p14:creationId xmlns:p14="http://schemas.microsoft.com/office/powerpoint/2010/main" val="45373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CA" dirty="0"/>
              <a:t>Needs to be updated by Scott and Melissa</a:t>
            </a:r>
          </a:p>
          <a:p>
            <a:r>
              <a:rPr lang="en-CA" dirty="0"/>
              <a:t>Add:</a:t>
            </a:r>
          </a:p>
          <a:p>
            <a:pPr marL="171450" indent="-171450">
              <a:buFontTx/>
              <a:buChar char="-"/>
            </a:pPr>
            <a:r>
              <a:rPr lang="en-CA" dirty="0"/>
              <a:t>Maritime Case</a:t>
            </a:r>
          </a:p>
          <a:p>
            <a:pPr marL="171450" indent="-171450">
              <a:buFontTx/>
              <a:buChar char="-"/>
            </a:pPr>
            <a:r>
              <a:rPr lang="en-CA" dirty="0"/>
              <a:t>Greer’s Mtn. Salvage</a:t>
            </a:r>
          </a:p>
          <a:p>
            <a:pPr marL="171450" indent="-171450">
              <a:buFontTx/>
              <a:buChar char="-"/>
            </a:pPr>
            <a:r>
              <a:rPr lang="en-CA" dirty="0"/>
              <a:t>Velo NB</a:t>
            </a:r>
          </a:p>
          <a:p>
            <a:pPr marL="171450" indent="-171450">
              <a:buFontTx/>
              <a:buChar char="-"/>
            </a:pPr>
            <a:endParaRPr lang="en-CA" dirty="0"/>
          </a:p>
          <a:p>
            <a:pPr marL="0" indent="0">
              <a:buFontTx/>
              <a:buNone/>
            </a:pPr>
            <a:r>
              <a:rPr lang="en-CA" dirty="0"/>
              <a:t>Change:</a:t>
            </a:r>
          </a:p>
          <a:p>
            <a:pPr marL="171450" indent="-171450">
              <a:buFontTx/>
              <a:buChar char="-"/>
            </a:pPr>
            <a:r>
              <a:rPr lang="en-CA" dirty="0"/>
              <a:t>Rad Edge</a:t>
            </a:r>
          </a:p>
          <a:p>
            <a:pPr marL="171450" indent="-171450">
              <a:buFontTx/>
              <a:buChar char="-"/>
            </a:pPr>
            <a:r>
              <a:rPr lang="en-CA" dirty="0" err="1"/>
              <a:t>Russon</a:t>
            </a:r>
            <a:endParaRPr lang="en-CA" dirty="0"/>
          </a:p>
          <a:p>
            <a:pPr marL="171450" indent="-171450">
              <a:buFontTx/>
              <a:buChar char="-"/>
            </a:pPr>
            <a:r>
              <a:rPr lang="en-CA" dirty="0"/>
              <a:t>Remsoft</a:t>
            </a:r>
          </a:p>
          <a:p>
            <a:pPr marL="171450" indent="-171450">
              <a:buFontTx/>
              <a:buChar char="-"/>
            </a:pPr>
            <a:r>
              <a:rPr lang="en-CA" dirty="0"/>
              <a:t>TIF list</a:t>
            </a:r>
          </a:p>
          <a:p>
            <a:pPr marL="171450" indent="-171450">
              <a:buFontTx/>
              <a:buChar char="-"/>
            </a:pPr>
            <a:endParaRPr lang="en-CA" dirty="0"/>
          </a:p>
          <a:p>
            <a:pPr marL="0" indent="0">
              <a:buFontTx/>
              <a:buNone/>
            </a:pPr>
            <a:r>
              <a:rPr lang="en-CA" dirty="0"/>
              <a:t>Remove:</a:t>
            </a:r>
          </a:p>
          <a:p>
            <a:pPr marL="171450" indent="-171450">
              <a:buFontTx/>
              <a:buChar char="-"/>
            </a:pPr>
            <a:r>
              <a:rPr lang="en-CA" dirty="0"/>
              <a:t>Home Hardware</a:t>
            </a:r>
          </a:p>
          <a:p>
            <a:pPr marL="171450" indent="-171450">
              <a:buFontTx/>
              <a:buChar char="-"/>
            </a:pPr>
            <a:r>
              <a:rPr lang="en-CA" dirty="0"/>
              <a:t>Crabbe Mtn.</a:t>
            </a:r>
          </a:p>
          <a:p>
            <a:pPr marL="171450" indent="-171450">
              <a:buFontTx/>
              <a:buChar char="-"/>
            </a:pPr>
            <a:r>
              <a:rPr lang="en-CA" dirty="0"/>
              <a:t>Picaroons</a:t>
            </a:r>
          </a:p>
        </p:txBody>
      </p:sp>
      <p:sp>
        <p:nvSpPr>
          <p:cNvPr id="4" name="Slide Number Placeholder 3"/>
          <p:cNvSpPr>
            <a:spLocks noGrp="1"/>
          </p:cNvSpPr>
          <p:nvPr>
            <p:ph type="sldNum" sz="quarter" idx="10"/>
          </p:nvPr>
        </p:nvSpPr>
        <p:spPr/>
        <p:txBody>
          <a:bodyPr/>
          <a:lstStyle/>
          <a:p>
            <a:fld id="{D85FA61E-2EF5-4F55-8152-549F4E9019EA}" type="slidenum">
              <a:rPr lang="en-CA" smtClean="0"/>
              <a:pPr/>
              <a:t>2</a:t>
            </a:fld>
            <a:endParaRPr lang="en-CA"/>
          </a:p>
        </p:txBody>
      </p:sp>
    </p:spTree>
    <p:extLst>
      <p:ext uri="{BB962C8B-B14F-4D97-AF65-F5344CB8AC3E}">
        <p14:creationId xmlns:p14="http://schemas.microsoft.com/office/powerpoint/2010/main" val="1116387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CA" dirty="0"/>
              <a:t>Topped 600 members</a:t>
            </a:r>
          </a:p>
          <a:p>
            <a:pPr marL="171450" indent="-171450">
              <a:buFontTx/>
              <a:buChar char="-"/>
            </a:pPr>
            <a:r>
              <a:rPr lang="en-CA" dirty="0"/>
              <a:t>MVP jump park and flow trails and CBC</a:t>
            </a:r>
          </a:p>
          <a:p>
            <a:pPr marL="171450" indent="-171450">
              <a:buFontTx/>
              <a:buChar char="-"/>
            </a:pPr>
            <a:r>
              <a:rPr lang="en-CA" dirty="0"/>
              <a:t>Trail development and signage at </a:t>
            </a:r>
            <a:r>
              <a:rPr lang="en-CA" dirty="0" err="1"/>
              <a:t>Woolastook</a:t>
            </a:r>
            <a:endParaRPr lang="en-CA" dirty="0"/>
          </a:p>
        </p:txBody>
      </p:sp>
      <p:sp>
        <p:nvSpPr>
          <p:cNvPr id="4" name="Slide Number Placeholder 3"/>
          <p:cNvSpPr>
            <a:spLocks noGrp="1"/>
          </p:cNvSpPr>
          <p:nvPr>
            <p:ph type="sldNum" sz="quarter" idx="5"/>
          </p:nvPr>
        </p:nvSpPr>
        <p:spPr/>
        <p:txBody>
          <a:bodyPr/>
          <a:lstStyle/>
          <a:p>
            <a:fld id="{D85FA61E-2EF5-4F55-8152-549F4E9019EA}" type="slidenum">
              <a:rPr lang="en-CA" smtClean="0"/>
              <a:pPr/>
              <a:t>3</a:t>
            </a:fld>
            <a:endParaRPr lang="en-CA"/>
          </a:p>
        </p:txBody>
      </p:sp>
    </p:spTree>
    <p:extLst>
      <p:ext uri="{BB962C8B-B14F-4D97-AF65-F5344CB8AC3E}">
        <p14:creationId xmlns:p14="http://schemas.microsoft.com/office/powerpoint/2010/main" val="382985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Find minutes from last AGM and circulate to members (Norm/Kelly)</a:t>
            </a:r>
          </a:p>
        </p:txBody>
      </p:sp>
      <p:sp>
        <p:nvSpPr>
          <p:cNvPr id="4" name="Slide Number Placeholder 3"/>
          <p:cNvSpPr>
            <a:spLocks noGrp="1"/>
          </p:cNvSpPr>
          <p:nvPr>
            <p:ph type="sldNum" sz="quarter" idx="5"/>
          </p:nvPr>
        </p:nvSpPr>
        <p:spPr/>
        <p:txBody>
          <a:bodyPr/>
          <a:lstStyle/>
          <a:p>
            <a:fld id="{D85FA61E-2EF5-4F55-8152-549F4E9019EA}" type="slidenum">
              <a:rPr lang="en-CA" smtClean="0"/>
              <a:pPr/>
              <a:t>5</a:t>
            </a:fld>
            <a:endParaRPr lang="en-CA"/>
          </a:p>
        </p:txBody>
      </p:sp>
    </p:spTree>
    <p:extLst>
      <p:ext uri="{BB962C8B-B14F-4D97-AF65-F5344CB8AC3E}">
        <p14:creationId xmlns:p14="http://schemas.microsoft.com/office/powerpoint/2010/main" val="1142115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D85FA61E-2EF5-4F55-8152-549F4E9019EA}" type="slidenum">
              <a:rPr lang="en-CA" smtClean="0"/>
              <a:pPr/>
              <a:t>7</a:t>
            </a:fld>
            <a:endParaRPr lang="en-CA"/>
          </a:p>
        </p:txBody>
      </p:sp>
    </p:spTree>
    <p:extLst>
      <p:ext uri="{BB962C8B-B14F-4D97-AF65-F5344CB8AC3E}">
        <p14:creationId xmlns:p14="http://schemas.microsoft.com/office/powerpoint/2010/main" val="637984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D85FA61E-2EF5-4F55-8152-549F4E9019EA}" type="slidenum">
              <a:rPr lang="en-CA" smtClean="0"/>
              <a:pPr/>
              <a:t>8</a:t>
            </a:fld>
            <a:endParaRPr lang="en-CA" dirty="0"/>
          </a:p>
        </p:txBody>
      </p:sp>
    </p:spTree>
    <p:extLst>
      <p:ext uri="{BB962C8B-B14F-4D97-AF65-F5344CB8AC3E}">
        <p14:creationId xmlns:p14="http://schemas.microsoft.com/office/powerpoint/2010/main" val="2059926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CA" baseline="0" dirty="0"/>
          </a:p>
        </p:txBody>
      </p:sp>
      <p:sp>
        <p:nvSpPr>
          <p:cNvPr id="4" name="Slide Number Placeholder 3"/>
          <p:cNvSpPr>
            <a:spLocks noGrp="1"/>
          </p:cNvSpPr>
          <p:nvPr>
            <p:ph type="sldNum" sz="quarter" idx="10"/>
          </p:nvPr>
        </p:nvSpPr>
        <p:spPr/>
        <p:txBody>
          <a:bodyPr/>
          <a:lstStyle/>
          <a:p>
            <a:fld id="{D85FA61E-2EF5-4F55-8152-549F4E9019EA}" type="slidenum">
              <a:rPr lang="en-CA" smtClean="0"/>
              <a:pPr/>
              <a:t>13</a:t>
            </a:fld>
            <a:endParaRPr lang="en-CA"/>
          </a:p>
        </p:txBody>
      </p:sp>
    </p:spTree>
    <p:extLst>
      <p:ext uri="{BB962C8B-B14F-4D97-AF65-F5344CB8AC3E}">
        <p14:creationId xmlns:p14="http://schemas.microsoft.com/office/powerpoint/2010/main" val="3334599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c19ed834b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c19ed834b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Continue building east from the Campground at Woolastook and open split rail. Improve the trailhead. </a:t>
            </a:r>
            <a:endParaRPr/>
          </a:p>
          <a:p>
            <a:pPr marL="457200" lvl="0" indent="-298450" algn="l" rtl="0">
              <a:spcBef>
                <a:spcPts val="0"/>
              </a:spcBef>
              <a:spcAft>
                <a:spcPts val="0"/>
              </a:spcAft>
              <a:buSzPts val="1100"/>
              <a:buAutoNum type="arabicPeriod"/>
            </a:pPr>
            <a:r>
              <a:rPr lang="en"/>
              <a:t>Establish a partnership with Mactaquac and build singletrack </a:t>
            </a:r>
            <a:endParaRPr/>
          </a:p>
          <a:p>
            <a:pPr marL="457200" lvl="0" indent="-298450" algn="l" rtl="0">
              <a:spcBef>
                <a:spcPts val="0"/>
              </a:spcBef>
              <a:spcAft>
                <a:spcPts val="0"/>
              </a:spcAft>
              <a:buSzPts val="1100"/>
              <a:buAutoNum type="arabicPeriod"/>
            </a:pPr>
            <a:r>
              <a:rPr lang="en"/>
              <a:t>Address landowner issues and reroute 2 trails at Islandview</a:t>
            </a:r>
            <a:endParaRPr/>
          </a:p>
          <a:p>
            <a:pPr marL="457200" lvl="0" indent="-298450" algn="l" rtl="0">
              <a:spcBef>
                <a:spcPts val="0"/>
              </a:spcBef>
              <a:spcAft>
                <a:spcPts val="0"/>
              </a:spcAft>
              <a:buSzPts val="1100"/>
              <a:buAutoNum type="arabicPeriod"/>
            </a:pPr>
            <a:r>
              <a:rPr lang="en"/>
              <a:t>Push city to start initiation of Odell Park plan. Review trails individually. Push for signage. </a:t>
            </a:r>
            <a:endParaRPr/>
          </a:p>
          <a:p>
            <a:pPr marL="457200" lvl="0" indent="-298450" algn="l" rtl="0">
              <a:spcBef>
                <a:spcPts val="0"/>
              </a:spcBef>
              <a:spcAft>
                <a:spcPts val="0"/>
              </a:spcAft>
              <a:buSzPts val="1100"/>
              <a:buAutoNum type="arabicPeriod"/>
            </a:pPr>
            <a:r>
              <a:rPr lang="en"/>
              <a:t>Spruce up RVC trail at Grant Harvey bike park</a:t>
            </a:r>
            <a:endParaRPr/>
          </a:p>
          <a:p>
            <a:pPr marL="457200" lvl="0" indent="-298450" algn="l" rtl="0">
              <a:spcBef>
                <a:spcPts val="0"/>
              </a:spcBef>
              <a:spcAft>
                <a:spcPts val="0"/>
              </a:spcAft>
              <a:buSzPts val="1100"/>
              <a:buAutoNum type="arabicPeriod"/>
            </a:pPr>
            <a:r>
              <a:rPr lang="en"/>
              <a:t>Brookside - new willing private landowner interested in singletrack. </a:t>
            </a:r>
            <a:endParaRPr/>
          </a:p>
          <a:p>
            <a:pPr marL="457200" lvl="0" indent="-298450" algn="l" rtl="0">
              <a:spcBef>
                <a:spcPts val="0"/>
              </a:spcBef>
              <a:spcAft>
                <a:spcPts val="0"/>
              </a:spcAft>
              <a:buSzPts val="1100"/>
              <a:buAutoNum type="arabicPeriod"/>
            </a:pPr>
            <a:r>
              <a:rPr lang="en"/>
              <a:t>Killarney Lake - work with city to determine next steps on park master plan. Budget. </a:t>
            </a:r>
            <a:endParaRPr/>
          </a:p>
          <a:p>
            <a:pPr marL="457200" lvl="0" indent="-298450" algn="l" rtl="0">
              <a:spcBef>
                <a:spcPts val="0"/>
              </a:spcBef>
              <a:spcAft>
                <a:spcPts val="0"/>
              </a:spcAft>
              <a:buSzPts val="1100"/>
              <a:buAutoNum type="arabicPeriod"/>
            </a:pPr>
            <a:r>
              <a:rPr lang="en"/>
              <a:t>Penniac - Grand opening of Uptimizer and downhill trail. Landowner relationships. Goal of opening up trails east of allen brook.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CA" dirty="0"/>
              <a:t>Kelly stepping down from long-term volunteer as Executive Director</a:t>
            </a:r>
          </a:p>
          <a:p>
            <a:pPr marL="171450" indent="-171450">
              <a:buFontTx/>
              <a:buChar char="-"/>
            </a:pPr>
            <a:r>
              <a:rPr lang="en-CA" dirty="0"/>
              <a:t>Nick retiring from President; putting in a succession plan for leadership</a:t>
            </a:r>
          </a:p>
          <a:p>
            <a:pPr marL="171450" indent="-171450">
              <a:buFontTx/>
              <a:buChar char="-"/>
            </a:pPr>
            <a:r>
              <a:rPr lang="en-CA" dirty="0"/>
              <a:t>Kendall not re-offering as Director at Large</a:t>
            </a:r>
          </a:p>
          <a:p>
            <a:pPr marL="171450" indent="-171450">
              <a:buFontTx/>
              <a:buChar char="-"/>
            </a:pPr>
            <a:r>
              <a:rPr lang="en-CA" dirty="0"/>
              <a:t>Scott’s role changing form Sponsorship to Communications Director</a:t>
            </a:r>
          </a:p>
          <a:p>
            <a:pPr marL="171450" indent="-171450">
              <a:buFontTx/>
              <a:buChar char="-"/>
            </a:pPr>
            <a:r>
              <a:rPr lang="en-CA" dirty="0"/>
              <a:t>Melissa taking on Sponsorship Management and Fundraising</a:t>
            </a:r>
          </a:p>
          <a:p>
            <a:pPr marL="171450" indent="-171450">
              <a:buFontTx/>
              <a:buChar char="-"/>
            </a:pPr>
            <a:r>
              <a:rPr lang="en-CA" dirty="0"/>
              <a:t>Norman retracting from Secretary/Treasurer to Treasurer</a:t>
            </a:r>
          </a:p>
          <a:p>
            <a:pPr marL="171450" indent="-171450">
              <a:buFontTx/>
              <a:buChar char="-"/>
            </a:pPr>
            <a:r>
              <a:rPr lang="en-CA" dirty="0"/>
              <a:t>Bev re-offering as Director of Trails</a:t>
            </a:r>
          </a:p>
          <a:p>
            <a:pPr marL="171450" indent="-171450">
              <a:buFontTx/>
              <a:buChar char="-"/>
            </a:pPr>
            <a:endParaRPr lang="en-CA" dirty="0"/>
          </a:p>
          <a:p>
            <a:pPr marL="171450" indent="-171450">
              <a:buFontTx/>
              <a:buChar char="-"/>
            </a:pPr>
            <a:r>
              <a:rPr lang="en-CA" dirty="0"/>
              <a:t>Offer out to Jackie as V.P.</a:t>
            </a:r>
          </a:p>
          <a:p>
            <a:pPr marL="171450" indent="-171450">
              <a:buFontTx/>
              <a:buChar char="-"/>
            </a:pPr>
            <a:r>
              <a:rPr lang="en-CA" dirty="0"/>
              <a:t>Offer out to Clair for Secretary</a:t>
            </a:r>
          </a:p>
          <a:p>
            <a:pPr marL="171450" indent="-171450">
              <a:buFontTx/>
              <a:buChar char="-"/>
            </a:pPr>
            <a:r>
              <a:rPr lang="en-CA" dirty="0"/>
              <a:t>Chris accepted role of Director of Risk Management</a:t>
            </a:r>
          </a:p>
          <a:p>
            <a:pPr marL="171450" indent="-171450">
              <a:buFontTx/>
              <a:buChar char="-"/>
            </a:pPr>
            <a:endParaRPr lang="en-CA" dirty="0"/>
          </a:p>
        </p:txBody>
      </p:sp>
      <p:sp>
        <p:nvSpPr>
          <p:cNvPr id="4" name="Slide Number Placeholder 3"/>
          <p:cNvSpPr>
            <a:spLocks noGrp="1"/>
          </p:cNvSpPr>
          <p:nvPr>
            <p:ph type="sldNum" sz="quarter" idx="5"/>
          </p:nvPr>
        </p:nvSpPr>
        <p:spPr/>
        <p:txBody>
          <a:bodyPr/>
          <a:lstStyle/>
          <a:p>
            <a:fld id="{D85FA61E-2EF5-4F55-8152-549F4E9019EA}" type="slidenum">
              <a:rPr lang="en-CA" smtClean="0"/>
              <a:pPr/>
              <a:t>17</a:t>
            </a:fld>
            <a:endParaRPr lang="en-CA"/>
          </a:p>
        </p:txBody>
      </p:sp>
    </p:spTree>
    <p:extLst>
      <p:ext uri="{BB962C8B-B14F-4D97-AF65-F5344CB8AC3E}">
        <p14:creationId xmlns:p14="http://schemas.microsoft.com/office/powerpoint/2010/main" val="2309282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9F2FDB-7A6C-4417-A411-3269101CBFFC}"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818C4-5CC9-476E-9715-99F5ACC7A9E4}" type="slidenum">
              <a:rPr lang="en-US" smtClean="0"/>
              <a:pPr/>
              <a:t>‹#›</a:t>
            </a:fld>
            <a:endParaRPr lang="en-US"/>
          </a:p>
        </p:txBody>
      </p:sp>
      <p:sp>
        <p:nvSpPr>
          <p:cNvPr id="8" name="Espace réservé pour une image  7"/>
          <p:cNvSpPr>
            <a:spLocks noGrp="1"/>
          </p:cNvSpPr>
          <p:nvPr>
            <p:ph type="pic" sz="quarter" idx="13"/>
          </p:nvPr>
        </p:nvSpPr>
        <p:spPr>
          <a:xfrm>
            <a:off x="203200" y="152400"/>
            <a:ext cx="1828800" cy="1143000"/>
          </a:xfrm>
        </p:spPr>
        <p:txBody>
          <a:bodyPr/>
          <a:lstStyle/>
          <a:p>
            <a:endParaRPr lang="fr-CA"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1" y="142914"/>
            <a:ext cx="1933388" cy="121912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F2FDB-7A6C-4417-A411-3269101CBFFC}"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818C4-5CC9-476E-9715-99F5ACC7A9E4}" type="slidenum">
              <a:rPr lang="en-US" smtClean="0"/>
              <a:pPr/>
              <a:t>‹#›</a:t>
            </a:fld>
            <a:endParaRPr lang="en-US"/>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1" y="142914"/>
            <a:ext cx="1933388" cy="121912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F2FDB-7A6C-4417-A411-3269101CBFFC}"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818C4-5CC9-476E-9715-99F5ACC7A9E4}" type="slidenum">
              <a:rPr lang="en-US" smtClean="0"/>
              <a:pPr/>
              <a:t>‹#›</a:t>
            </a:fld>
            <a:endParaRPr lang="en-US"/>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1" y="142914"/>
            <a:ext cx="1933388" cy="121912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8714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F2FDB-7A6C-4417-A411-3269101CBFFC}"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818C4-5CC9-476E-9715-99F5ACC7A9E4}" type="slidenum">
              <a:rPr lang="en-US" smtClean="0"/>
              <a:pPr/>
              <a:t>‹#›</a:t>
            </a:fld>
            <a:endParaRPr lang="en-US"/>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1" y="142914"/>
            <a:ext cx="1933388" cy="12191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9F2FDB-7A6C-4417-A411-3269101CBFFC}"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818C4-5CC9-476E-9715-99F5ACC7A9E4}" type="slidenum">
              <a:rPr lang="en-US" smtClean="0"/>
              <a:pPr/>
              <a:t>‹#›</a:t>
            </a:fld>
            <a:endParaRPr lang="en-US"/>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1" y="152400"/>
            <a:ext cx="1933388" cy="121912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9F2FDB-7A6C-4417-A411-3269101CBFFC}" type="datetimeFigureOut">
              <a:rPr lang="en-US" smtClean="0"/>
              <a:pPr/>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818C4-5CC9-476E-9715-99F5ACC7A9E4}" type="slidenum">
              <a:rPr lang="en-US" smtClean="0"/>
              <a:pPr/>
              <a:t>‹#›</a:t>
            </a:fld>
            <a:endParaRPr lang="en-US"/>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1" y="142914"/>
            <a:ext cx="1933388" cy="121912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9F2FDB-7A6C-4417-A411-3269101CBFFC}" type="datetimeFigureOut">
              <a:rPr lang="en-US" smtClean="0"/>
              <a:pPr/>
              <a:t>3/2/2021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2818C4-5CC9-476E-9715-99F5ACC7A9E4}" type="slidenum">
              <a:rPr lang="en-US" smtClean="0"/>
              <a:pPr/>
              <a:t>‹#›</a:t>
            </a:fld>
            <a:endParaRPr lang="en-US"/>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1" y="142914"/>
            <a:ext cx="1933388" cy="121912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9F2FDB-7A6C-4417-A411-3269101CBFFC}" type="datetimeFigureOut">
              <a:rPr lang="en-US" smtClean="0"/>
              <a:pPr/>
              <a:t>3/2/2021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2818C4-5CC9-476E-9715-99F5ACC7A9E4}" type="slidenum">
              <a:rPr lang="en-US" smtClean="0"/>
              <a:pPr/>
              <a:t>‹#›</a:t>
            </a:fld>
            <a:endParaRPr lang="en-US"/>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1" y="152400"/>
            <a:ext cx="1933388" cy="121912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F2FDB-7A6C-4417-A411-3269101CBFFC}" type="datetimeFigureOut">
              <a:rPr lang="en-US" smtClean="0"/>
              <a:pPr/>
              <a:t>3/2/2021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2818C4-5CC9-476E-9715-99F5ACC7A9E4}" type="slidenum">
              <a:rPr lang="en-US" smtClean="0"/>
              <a:pPr/>
              <a:t>‹#›</a:t>
            </a:fld>
            <a:endParaRPr lang="en-US"/>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1" y="142914"/>
            <a:ext cx="1933388" cy="121912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9F2FDB-7A6C-4417-A411-3269101CBFFC}" type="datetimeFigureOut">
              <a:rPr lang="en-US" smtClean="0"/>
              <a:pPr/>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818C4-5CC9-476E-9715-99F5ACC7A9E4}" type="slidenum">
              <a:rPr lang="en-US" smtClean="0"/>
              <a:pPr/>
              <a:t>‹#›</a:t>
            </a:fld>
            <a:endParaRPr lang="en-US"/>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1" y="142914"/>
            <a:ext cx="1933388" cy="121912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9F2FDB-7A6C-4417-A411-3269101CBFFC}" type="datetimeFigureOut">
              <a:rPr lang="en-US" smtClean="0"/>
              <a:pPr/>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818C4-5CC9-476E-9715-99F5ACC7A9E4}" type="slidenum">
              <a:rPr lang="en-US" smtClean="0"/>
              <a:pPr/>
              <a:t>‹#›</a:t>
            </a:fld>
            <a:endParaRPr lang="en-US"/>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1" y="142914"/>
            <a:ext cx="1933388" cy="121912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F2FDB-7A6C-4417-A411-3269101CBFFC}" type="datetimeFigureOut">
              <a:rPr lang="en-US" smtClean="0"/>
              <a:pPr/>
              <a:t>3/2/2021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818C4-5CC9-476E-9715-99F5ACC7A9E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8" Type="http://schemas.openxmlformats.org/officeDocument/2006/relationships/image" Target="../media/image8.(null)"/><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76200"/>
            <a:ext cx="9067800" cy="6934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p:cNvPicPr>
            <a:picLocks noChangeAspect="1" noChangeArrowheads="1"/>
          </p:cNvPicPr>
          <p:nvPr/>
        </p:nvPicPr>
        <p:blipFill>
          <a:blip r:embed="rId3" cstate="print"/>
          <a:srcRect/>
          <a:stretch>
            <a:fillRect/>
          </a:stretch>
        </p:blipFill>
        <p:spPr bwMode="auto">
          <a:xfrm>
            <a:off x="3048001" y="1828801"/>
            <a:ext cx="5991225" cy="4620235"/>
          </a:xfrm>
          <a:prstGeom prst="rect">
            <a:avLst/>
          </a:prstGeom>
          <a:noFill/>
          <a:ln w="9525">
            <a:noFill/>
            <a:miter lim="800000"/>
            <a:headEnd/>
            <a:tailEnd/>
          </a:ln>
        </p:spPr>
      </p:pic>
      <p:sp>
        <p:nvSpPr>
          <p:cNvPr id="3" name="Rectangle 2"/>
          <p:cNvSpPr/>
          <p:nvPr/>
        </p:nvSpPr>
        <p:spPr>
          <a:xfrm>
            <a:off x="1752600" y="381000"/>
            <a:ext cx="8610600" cy="1446550"/>
          </a:xfrm>
          <a:prstGeom prst="rect">
            <a:avLst/>
          </a:prstGeom>
        </p:spPr>
        <p:txBody>
          <a:bodyPr wrap="square">
            <a:spAutoFit/>
          </a:bodyPr>
          <a:lstStyle/>
          <a:p>
            <a:pPr algn="ctr"/>
            <a:r>
              <a:rPr lang="en-CA" sz="4400" b="1" dirty="0">
                <a:solidFill>
                  <a:srgbClr val="004F8A"/>
                </a:solidFill>
              </a:rPr>
              <a:t>River Valley Cycling Inc.</a:t>
            </a:r>
          </a:p>
          <a:p>
            <a:pPr algn="ctr"/>
            <a:r>
              <a:rPr lang="en-CA" sz="4400" b="1" dirty="0">
                <a:solidFill>
                  <a:srgbClr val="004F8A"/>
                </a:solidFill>
              </a:rPr>
              <a:t>2021 Annual General Meeting</a:t>
            </a:r>
            <a:endParaRPr lang="en-US" sz="4400" b="1" dirty="0">
              <a:solidFill>
                <a:srgbClr val="004F8A"/>
              </a:solidFill>
            </a:endParaRPr>
          </a:p>
        </p:txBody>
      </p:sp>
      <p:sp>
        <p:nvSpPr>
          <p:cNvPr id="4" name="TextBox 3"/>
          <p:cNvSpPr txBox="1"/>
          <p:nvPr/>
        </p:nvSpPr>
        <p:spPr>
          <a:xfrm>
            <a:off x="7858125" y="5791200"/>
            <a:ext cx="2362200" cy="369332"/>
          </a:xfrm>
          <a:prstGeom prst="rect">
            <a:avLst/>
          </a:prstGeom>
          <a:noFill/>
        </p:spPr>
        <p:txBody>
          <a:bodyPr wrap="square" rtlCol="0">
            <a:spAutoFit/>
          </a:bodyPr>
          <a:lstStyle/>
          <a:p>
            <a:r>
              <a:rPr lang="en-US" dirty="0">
                <a:solidFill>
                  <a:schemeClr val="bg2">
                    <a:lumMod val="75000"/>
                  </a:schemeClr>
                </a:solidFill>
              </a:rPr>
              <a:t>2 March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3E81C05-2D5A-48ED-B75D-C57C5A6D375B}"/>
              </a:ext>
            </a:extLst>
          </p:cNvPr>
          <p:cNvSpPr>
            <a:spLocks noGrp="1"/>
          </p:cNvSpPr>
          <p:nvPr>
            <p:ph type="title"/>
          </p:nvPr>
        </p:nvSpPr>
        <p:spPr>
          <a:xfrm>
            <a:off x="1981200" y="274638"/>
            <a:ext cx="8229600" cy="1143000"/>
          </a:xfrm>
          <a:prstGeom prst="rect">
            <a:avLst/>
          </a:prstGeom>
        </p:spPr>
        <p:txBody>
          <a:bodyPr anchor="ctr">
            <a:normAutofit fontScale="90000"/>
          </a:bodyPr>
          <a:lstStyle/>
          <a:p>
            <a:pPr>
              <a:lnSpc>
                <a:spcPct val="90000"/>
              </a:lnSpc>
            </a:pPr>
            <a:r>
              <a:rPr lang="en-US" sz="4900" dirty="0">
                <a:solidFill>
                  <a:schemeClr val="bg1"/>
                </a:solidFill>
              </a:rPr>
              <a:t>Income </a:t>
            </a:r>
            <a:br>
              <a:rPr lang="en-US" sz="3700" dirty="0">
                <a:solidFill>
                  <a:schemeClr val="bg1"/>
                </a:solidFill>
              </a:rPr>
            </a:br>
            <a:r>
              <a:rPr lang="en-US" sz="2200" dirty="0">
                <a:solidFill>
                  <a:schemeClr val="bg1"/>
                </a:solidFill>
              </a:rPr>
              <a:t>(Excluding </a:t>
            </a:r>
            <a:r>
              <a:rPr lang="en-US" sz="2200" dirty="0" err="1">
                <a:solidFill>
                  <a:schemeClr val="bg1"/>
                </a:solidFill>
              </a:rPr>
              <a:t>Winterbike</a:t>
            </a:r>
            <a:r>
              <a:rPr lang="en-US" sz="2200" dirty="0">
                <a:solidFill>
                  <a:schemeClr val="bg1"/>
                </a:solidFill>
              </a:rPr>
              <a:t>)</a:t>
            </a:r>
            <a:br>
              <a:rPr lang="en-US" sz="2200" dirty="0">
                <a:solidFill>
                  <a:schemeClr val="bg1"/>
                </a:solidFill>
              </a:rPr>
            </a:br>
            <a:r>
              <a:rPr lang="en-US" sz="3700" dirty="0"/>
              <a:t>(excluding </a:t>
            </a:r>
            <a:r>
              <a:rPr lang="en-US" sz="3700" dirty="0" err="1"/>
              <a:t>Winterbike</a:t>
            </a:r>
            <a:r>
              <a:rPr lang="en-US" sz="3700" dirty="0"/>
              <a:t>)</a:t>
            </a:r>
          </a:p>
        </p:txBody>
      </p:sp>
      <p:sp>
        <p:nvSpPr>
          <p:cNvPr id="15" name="Content Placeholder 2">
            <a:extLst>
              <a:ext uri="{FF2B5EF4-FFF2-40B4-BE49-F238E27FC236}">
                <a16:creationId xmlns:a16="http://schemas.microsoft.com/office/drawing/2014/main" id="{2DB066B2-A560-494D-BB9C-067AAC275F1A}"/>
              </a:ext>
            </a:extLst>
          </p:cNvPr>
          <p:cNvSpPr>
            <a:spLocks noGrp="1"/>
          </p:cNvSpPr>
          <p:nvPr>
            <p:ph sz="half" idx="1"/>
          </p:nvPr>
        </p:nvSpPr>
        <p:spPr>
          <a:xfrm>
            <a:off x="1981200" y="1600201"/>
            <a:ext cx="4038600" cy="4525963"/>
          </a:xfrm>
        </p:spPr>
        <p:txBody>
          <a:bodyPr>
            <a:normAutofit/>
          </a:bodyPr>
          <a:lstStyle/>
          <a:p>
            <a:r>
              <a:rPr lang="en-US" dirty="0">
                <a:solidFill>
                  <a:schemeClr val="bg1"/>
                </a:solidFill>
              </a:rPr>
              <a:t>Events</a:t>
            </a:r>
          </a:p>
          <a:p>
            <a:pPr lvl="1"/>
            <a:r>
              <a:rPr lang="en-US" dirty="0">
                <a:solidFill>
                  <a:schemeClr val="bg1"/>
                </a:solidFill>
              </a:rPr>
              <a:t>No summer events</a:t>
            </a:r>
          </a:p>
          <a:p>
            <a:pPr lvl="1"/>
            <a:r>
              <a:rPr lang="en-US" dirty="0">
                <a:solidFill>
                  <a:schemeClr val="bg1"/>
                </a:solidFill>
              </a:rPr>
              <a:t>Tour de Beer (</a:t>
            </a:r>
            <a:r>
              <a:rPr lang="en-US" dirty="0" err="1">
                <a:solidFill>
                  <a:schemeClr val="bg1"/>
                </a:solidFill>
              </a:rPr>
              <a:t>Winterbike</a:t>
            </a:r>
            <a:r>
              <a:rPr lang="en-US" dirty="0">
                <a:solidFill>
                  <a:schemeClr val="bg1"/>
                </a:solidFill>
              </a:rPr>
              <a:t>)</a:t>
            </a:r>
          </a:p>
          <a:p>
            <a:r>
              <a:rPr lang="en-US" dirty="0">
                <a:solidFill>
                  <a:schemeClr val="bg1"/>
                </a:solidFill>
              </a:rPr>
              <a:t>Sponsorship</a:t>
            </a:r>
          </a:p>
          <a:p>
            <a:pPr lvl="1"/>
            <a:r>
              <a:rPr lang="en-US" dirty="0">
                <a:solidFill>
                  <a:schemeClr val="bg1"/>
                </a:solidFill>
              </a:rPr>
              <a:t>$5,000 from Velo NB</a:t>
            </a:r>
          </a:p>
          <a:p>
            <a:r>
              <a:rPr lang="en-US" dirty="0">
                <a:solidFill>
                  <a:schemeClr val="bg1"/>
                </a:solidFill>
              </a:rPr>
              <a:t>Membership !!</a:t>
            </a:r>
          </a:p>
          <a:p>
            <a:r>
              <a:rPr lang="en-US" dirty="0">
                <a:solidFill>
                  <a:schemeClr val="bg1"/>
                </a:solidFill>
              </a:rPr>
              <a:t>Total = $26,654</a:t>
            </a:r>
          </a:p>
        </p:txBody>
      </p:sp>
      <p:graphicFrame>
        <p:nvGraphicFramePr>
          <p:cNvPr id="9" name="Chart 8">
            <a:extLst>
              <a:ext uri="{FF2B5EF4-FFF2-40B4-BE49-F238E27FC236}">
                <a16:creationId xmlns:a16="http://schemas.microsoft.com/office/drawing/2014/main" id="{ED6DF7BC-3FDF-497B-8C1E-97094C608AB7}"/>
              </a:ext>
            </a:extLst>
          </p:cNvPr>
          <p:cNvGraphicFramePr>
            <a:graphicFrameLocks/>
          </p:cNvGraphicFramePr>
          <p:nvPr/>
        </p:nvGraphicFramePr>
        <p:xfrm>
          <a:off x="6172200" y="1600201"/>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39D99BB6-E1D3-4B55-AE7B-1419CE3C07F2}"/>
              </a:ext>
            </a:extLst>
          </p:cNvPr>
          <p:cNvGraphicFramePr>
            <a:graphicFrameLocks/>
          </p:cNvGraphicFramePr>
          <p:nvPr/>
        </p:nvGraphicFramePr>
        <p:xfrm>
          <a:off x="5638800" y="19812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5844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626016C-74B3-49F0-906F-F193BF4C08DA}"/>
              </a:ext>
            </a:extLst>
          </p:cNvPr>
          <p:cNvSpPr>
            <a:spLocks noGrp="1"/>
          </p:cNvSpPr>
          <p:nvPr>
            <p:ph type="title"/>
          </p:nvPr>
        </p:nvSpPr>
        <p:spPr>
          <a:xfrm>
            <a:off x="1981200" y="274638"/>
            <a:ext cx="8229600" cy="1143000"/>
          </a:xfrm>
        </p:spPr>
        <p:txBody>
          <a:bodyPr>
            <a:normAutofit/>
          </a:bodyPr>
          <a:lstStyle/>
          <a:p>
            <a:r>
              <a:rPr lang="en-US" dirty="0">
                <a:solidFill>
                  <a:schemeClr val="bg1"/>
                </a:solidFill>
              </a:rPr>
              <a:t>Expenses</a:t>
            </a:r>
            <a:br>
              <a:rPr lang="en-US" dirty="0">
                <a:solidFill>
                  <a:schemeClr val="bg1"/>
                </a:solidFill>
              </a:rPr>
            </a:br>
            <a:r>
              <a:rPr lang="en-US" sz="2000" dirty="0">
                <a:solidFill>
                  <a:schemeClr val="bg1"/>
                </a:solidFill>
              </a:rPr>
              <a:t>(excluding </a:t>
            </a:r>
            <a:r>
              <a:rPr lang="en-US" sz="2000" dirty="0" err="1">
                <a:solidFill>
                  <a:schemeClr val="bg1"/>
                </a:solidFill>
              </a:rPr>
              <a:t>Winterbike</a:t>
            </a:r>
            <a:r>
              <a:rPr lang="en-US" sz="2000" dirty="0">
                <a:solidFill>
                  <a:schemeClr val="bg1"/>
                </a:solidFill>
              </a:rPr>
              <a:t>)</a:t>
            </a:r>
          </a:p>
        </p:txBody>
      </p:sp>
      <p:sp>
        <p:nvSpPr>
          <p:cNvPr id="10" name="Content Placeholder 2">
            <a:extLst>
              <a:ext uri="{FF2B5EF4-FFF2-40B4-BE49-F238E27FC236}">
                <a16:creationId xmlns:a16="http://schemas.microsoft.com/office/drawing/2014/main" id="{3D31F0D4-D837-4BB9-BB9C-EF6622140E4D}"/>
              </a:ext>
            </a:extLst>
          </p:cNvPr>
          <p:cNvSpPr>
            <a:spLocks noGrp="1"/>
          </p:cNvSpPr>
          <p:nvPr>
            <p:ph sz="half" idx="1"/>
          </p:nvPr>
        </p:nvSpPr>
        <p:spPr>
          <a:xfrm>
            <a:off x="1981200" y="1600201"/>
            <a:ext cx="4038600" cy="4525963"/>
          </a:xfrm>
        </p:spPr>
        <p:txBody>
          <a:bodyPr/>
          <a:lstStyle/>
          <a:p>
            <a:r>
              <a:rPr lang="en-US" dirty="0">
                <a:solidFill>
                  <a:schemeClr val="bg1"/>
                </a:solidFill>
              </a:rPr>
              <a:t>Admin</a:t>
            </a:r>
          </a:p>
          <a:p>
            <a:pPr lvl="1"/>
            <a:r>
              <a:rPr lang="en-US" dirty="0">
                <a:solidFill>
                  <a:schemeClr val="bg1"/>
                </a:solidFill>
              </a:rPr>
              <a:t>Including Velo, IMBA affiliation</a:t>
            </a:r>
          </a:p>
          <a:p>
            <a:pPr lvl="1"/>
            <a:r>
              <a:rPr lang="en-US" dirty="0">
                <a:solidFill>
                  <a:schemeClr val="bg1"/>
                </a:solidFill>
              </a:rPr>
              <a:t>“Who are we?” video</a:t>
            </a:r>
          </a:p>
          <a:p>
            <a:r>
              <a:rPr lang="en-US" dirty="0">
                <a:solidFill>
                  <a:schemeClr val="bg1"/>
                </a:solidFill>
              </a:rPr>
              <a:t>Insurance</a:t>
            </a:r>
          </a:p>
          <a:p>
            <a:pPr lvl="1"/>
            <a:r>
              <a:rPr lang="en-US" dirty="0">
                <a:solidFill>
                  <a:schemeClr val="bg1"/>
                </a:solidFill>
              </a:rPr>
              <a:t>Club and Landowner</a:t>
            </a:r>
          </a:p>
          <a:p>
            <a:pPr lvl="1"/>
            <a:r>
              <a:rPr lang="en-US" dirty="0">
                <a:solidFill>
                  <a:schemeClr val="bg1"/>
                </a:solidFill>
              </a:rPr>
              <a:t>Not including D&amp;O</a:t>
            </a:r>
          </a:p>
          <a:p>
            <a:r>
              <a:rPr lang="en-US" dirty="0">
                <a:solidFill>
                  <a:schemeClr val="bg1"/>
                </a:solidFill>
              </a:rPr>
              <a:t>Total = $20,776</a:t>
            </a:r>
          </a:p>
          <a:p>
            <a:endParaRPr lang="en-US" dirty="0">
              <a:solidFill>
                <a:schemeClr val="bg1"/>
              </a:solidFill>
            </a:endParaRPr>
          </a:p>
        </p:txBody>
      </p:sp>
      <p:graphicFrame>
        <p:nvGraphicFramePr>
          <p:cNvPr id="3" name="Chart 2">
            <a:extLst>
              <a:ext uri="{FF2B5EF4-FFF2-40B4-BE49-F238E27FC236}">
                <a16:creationId xmlns:a16="http://schemas.microsoft.com/office/drawing/2014/main" id="{726BDF2F-915C-488E-91EB-78C765D05D9C}"/>
              </a:ext>
            </a:extLst>
          </p:cNvPr>
          <p:cNvGraphicFramePr>
            <a:graphicFrameLocks/>
          </p:cNvGraphicFramePr>
          <p:nvPr/>
        </p:nvGraphicFramePr>
        <p:xfrm>
          <a:off x="6172200" y="1600201"/>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03864F70-E423-43EA-8E85-F28516A67880}"/>
              </a:ext>
            </a:extLst>
          </p:cNvPr>
          <p:cNvGraphicFramePr>
            <a:graphicFrameLocks/>
          </p:cNvGraphicFramePr>
          <p:nvPr/>
        </p:nvGraphicFramePr>
        <p:xfrm>
          <a:off x="5905500" y="18288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270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70A3909-4FC7-4EAF-817D-52518E5F8078}"/>
              </a:ext>
            </a:extLst>
          </p:cNvPr>
          <p:cNvSpPr>
            <a:spLocks noGrp="1"/>
          </p:cNvSpPr>
          <p:nvPr>
            <p:ph type="title"/>
          </p:nvPr>
        </p:nvSpPr>
        <p:spPr>
          <a:xfrm>
            <a:off x="1981200" y="274638"/>
            <a:ext cx="8229600" cy="1143000"/>
          </a:xfrm>
        </p:spPr>
        <p:txBody>
          <a:bodyPr/>
          <a:lstStyle/>
          <a:p>
            <a:r>
              <a:rPr lang="en-US" dirty="0">
                <a:solidFill>
                  <a:schemeClr val="bg1"/>
                </a:solidFill>
              </a:rPr>
              <a:t>Trails</a:t>
            </a:r>
          </a:p>
        </p:txBody>
      </p:sp>
      <p:sp>
        <p:nvSpPr>
          <p:cNvPr id="9" name="Content Placeholder 2">
            <a:extLst>
              <a:ext uri="{FF2B5EF4-FFF2-40B4-BE49-F238E27FC236}">
                <a16:creationId xmlns:a16="http://schemas.microsoft.com/office/drawing/2014/main" id="{297A4422-097C-4A8E-8E38-C0ADACC2D00A}"/>
              </a:ext>
            </a:extLst>
          </p:cNvPr>
          <p:cNvSpPr>
            <a:spLocks noGrp="1"/>
          </p:cNvSpPr>
          <p:nvPr>
            <p:ph sz="half" idx="1"/>
          </p:nvPr>
        </p:nvSpPr>
        <p:spPr>
          <a:xfrm>
            <a:off x="1981200" y="1600201"/>
            <a:ext cx="4038600" cy="4525963"/>
          </a:xfrm>
        </p:spPr>
        <p:txBody>
          <a:bodyPr>
            <a:normAutofit lnSpcReduction="10000"/>
          </a:bodyPr>
          <a:lstStyle/>
          <a:p>
            <a:r>
              <a:rPr lang="en-US" dirty="0" err="1">
                <a:solidFill>
                  <a:schemeClr val="bg1"/>
                </a:solidFill>
              </a:rPr>
              <a:t>Penniac</a:t>
            </a:r>
            <a:endParaRPr lang="en-US" dirty="0">
              <a:solidFill>
                <a:schemeClr val="bg1"/>
              </a:solidFill>
            </a:endParaRPr>
          </a:p>
          <a:p>
            <a:pPr lvl="1"/>
            <a:r>
              <a:rPr lang="en-US" dirty="0">
                <a:solidFill>
                  <a:schemeClr val="bg1"/>
                </a:solidFill>
              </a:rPr>
              <a:t>Offset by $5,000 </a:t>
            </a:r>
            <a:r>
              <a:rPr lang="en-US" dirty="0" err="1">
                <a:solidFill>
                  <a:schemeClr val="bg1"/>
                </a:solidFill>
              </a:rPr>
              <a:t>Remsoft</a:t>
            </a:r>
            <a:r>
              <a:rPr lang="en-US" dirty="0">
                <a:solidFill>
                  <a:schemeClr val="bg1"/>
                </a:solidFill>
              </a:rPr>
              <a:t> grant received 2019</a:t>
            </a:r>
          </a:p>
          <a:p>
            <a:r>
              <a:rPr lang="en-US" dirty="0">
                <a:solidFill>
                  <a:schemeClr val="bg1"/>
                </a:solidFill>
              </a:rPr>
              <a:t>Wooly</a:t>
            </a:r>
          </a:p>
          <a:p>
            <a:pPr lvl="1"/>
            <a:r>
              <a:rPr lang="en-US" dirty="0">
                <a:solidFill>
                  <a:schemeClr val="bg1"/>
                </a:solidFill>
              </a:rPr>
              <a:t>Net of $6,600 TIF grant</a:t>
            </a:r>
          </a:p>
          <a:p>
            <a:r>
              <a:rPr lang="en-US" dirty="0" err="1">
                <a:solidFill>
                  <a:schemeClr val="bg1"/>
                </a:solidFill>
              </a:rPr>
              <a:t>Islandview</a:t>
            </a:r>
            <a:r>
              <a:rPr lang="en-US" dirty="0">
                <a:solidFill>
                  <a:schemeClr val="bg1"/>
                </a:solidFill>
              </a:rPr>
              <a:t> signage</a:t>
            </a:r>
          </a:p>
          <a:p>
            <a:pPr lvl="1"/>
            <a:r>
              <a:rPr lang="en-US" dirty="0">
                <a:solidFill>
                  <a:schemeClr val="bg1"/>
                </a:solidFill>
              </a:rPr>
              <a:t>Expenses through MCFT</a:t>
            </a:r>
          </a:p>
          <a:p>
            <a:r>
              <a:rPr lang="en-US" dirty="0">
                <a:solidFill>
                  <a:schemeClr val="bg1"/>
                </a:solidFill>
              </a:rPr>
              <a:t>Total = $13,353</a:t>
            </a:r>
          </a:p>
          <a:p>
            <a:pPr lvl="1"/>
            <a:r>
              <a:rPr lang="en-US" dirty="0"/>
              <a:t>Pa</a:t>
            </a:r>
          </a:p>
        </p:txBody>
      </p:sp>
      <p:graphicFrame>
        <p:nvGraphicFramePr>
          <p:cNvPr id="7" name="Chart 6">
            <a:extLst>
              <a:ext uri="{FF2B5EF4-FFF2-40B4-BE49-F238E27FC236}">
                <a16:creationId xmlns:a16="http://schemas.microsoft.com/office/drawing/2014/main" id="{6C67509A-CC74-4655-ACA3-5BC831C064D1}"/>
              </a:ext>
            </a:extLst>
          </p:cNvPr>
          <p:cNvGraphicFramePr>
            <a:graphicFrameLocks/>
          </p:cNvGraphicFramePr>
          <p:nvPr/>
        </p:nvGraphicFramePr>
        <p:xfrm>
          <a:off x="6003524" y="20574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5890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H:\RVC\winterbi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600201"/>
            <a:ext cx="5228826" cy="272334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439297" y="1460718"/>
            <a:ext cx="2743200" cy="2123658"/>
          </a:xfrm>
          <a:prstGeom prst="rect">
            <a:avLst/>
          </a:prstGeom>
          <a:solidFill>
            <a:srgbClr val="0065B0"/>
          </a:solidFill>
          <a:ln w="76200">
            <a:solidFill>
              <a:schemeClr val="tx1"/>
            </a:solidFill>
          </a:ln>
        </p:spPr>
        <p:txBody>
          <a:bodyPr wrap="square" rtlCol="0">
            <a:spAutoFit/>
          </a:bodyPr>
          <a:lstStyle/>
          <a:p>
            <a:r>
              <a:rPr lang="en-US" dirty="0"/>
              <a:t>2014/15 = 26 members</a:t>
            </a:r>
          </a:p>
          <a:p>
            <a:r>
              <a:rPr lang="en-US" dirty="0"/>
              <a:t>2015/16 = 60 members</a:t>
            </a:r>
          </a:p>
          <a:p>
            <a:r>
              <a:rPr lang="en-US" dirty="0"/>
              <a:t>2016/17 = 126 members</a:t>
            </a:r>
          </a:p>
          <a:p>
            <a:r>
              <a:rPr lang="en-US" dirty="0"/>
              <a:t>2017/18 = 135 members</a:t>
            </a:r>
          </a:p>
          <a:p>
            <a:r>
              <a:rPr lang="en-US" sz="2000" dirty="0"/>
              <a:t>2018/19 = 161 members</a:t>
            </a:r>
          </a:p>
          <a:p>
            <a:r>
              <a:rPr lang="en-US" sz="2000" dirty="0"/>
              <a:t>2019/20 = 146 members</a:t>
            </a:r>
          </a:p>
          <a:p>
            <a:r>
              <a:rPr lang="en-US" sz="2000" dirty="0"/>
              <a:t>2020/21 = 158 members</a:t>
            </a:r>
          </a:p>
        </p:txBody>
      </p:sp>
      <p:sp>
        <p:nvSpPr>
          <p:cNvPr id="12" name="TextBox 4"/>
          <p:cNvSpPr txBox="1"/>
          <p:nvPr/>
        </p:nvSpPr>
        <p:spPr>
          <a:xfrm>
            <a:off x="2514600" y="284253"/>
            <a:ext cx="6934200" cy="769441"/>
          </a:xfrm>
          <a:prstGeom prst="rect">
            <a:avLst/>
          </a:prstGeom>
          <a:noFill/>
        </p:spPr>
        <p:txBody>
          <a:bodyPr wrap="square" rtlCol="0">
            <a:spAutoFit/>
          </a:bodyPr>
          <a:lstStyle/>
          <a:p>
            <a:pPr algn="ctr"/>
            <a:r>
              <a:rPr lang="en-US" sz="4400" b="1" dirty="0" err="1">
                <a:solidFill>
                  <a:srgbClr val="004F8A"/>
                </a:solidFill>
              </a:rPr>
              <a:t>Winterbike</a:t>
            </a:r>
            <a:r>
              <a:rPr lang="en-US" sz="4400" b="1" dirty="0">
                <a:solidFill>
                  <a:srgbClr val="004F8A"/>
                </a:solidFill>
              </a:rPr>
              <a:t> Report</a:t>
            </a: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6434" y="4435439"/>
            <a:ext cx="3048000" cy="2286000"/>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2697" y="3739932"/>
            <a:ext cx="2209800" cy="3314700"/>
          </a:xfrm>
          <a:prstGeom prst="rect">
            <a:avLst/>
          </a:prstGeom>
        </p:spPr>
      </p:pic>
      <p:sp>
        <p:nvSpPr>
          <p:cNvPr id="5" name="AutoShape 2" descr="Image may contain: snow, tree, outdoor and nature">
            <a:extLst>
              <a:ext uri="{FF2B5EF4-FFF2-40B4-BE49-F238E27FC236}">
                <a16:creationId xmlns:a16="http://schemas.microsoft.com/office/drawing/2014/main" id="{8407A7A7-C3CE-45DC-A9F5-A015C1050C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4" descr="Image may contain: snow, tree, outdoor and nature">
            <a:extLst>
              <a:ext uri="{FF2B5EF4-FFF2-40B4-BE49-F238E27FC236}">
                <a16:creationId xmlns:a16="http://schemas.microsoft.com/office/drawing/2014/main" id="{586638FB-BEA7-4D3B-83E9-F6C7150FB31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6" descr="Image may contain: snow, tree, outdoor and nature">
            <a:extLst>
              <a:ext uri="{FF2B5EF4-FFF2-40B4-BE49-F238E27FC236}">
                <a16:creationId xmlns:a16="http://schemas.microsoft.com/office/drawing/2014/main" id="{C11850AB-0FF2-4907-9C42-E04154A75F33}"/>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3" name="Picture 12">
            <a:extLst>
              <a:ext uri="{FF2B5EF4-FFF2-40B4-BE49-F238E27FC236}">
                <a16:creationId xmlns:a16="http://schemas.microsoft.com/office/drawing/2014/main" id="{43737DA4-DDFF-4D09-8CCB-4CF0BEF2E2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8800" y="4435439"/>
            <a:ext cx="2627954" cy="2278252"/>
          </a:xfrm>
          <a:prstGeom prst="rect">
            <a:avLst/>
          </a:prstGeom>
        </p:spPr>
      </p:pic>
    </p:spTree>
    <p:extLst>
      <p:ext uri="{BB962C8B-B14F-4D97-AF65-F5344CB8AC3E}">
        <p14:creationId xmlns:p14="http://schemas.microsoft.com/office/powerpoint/2010/main" val="1895669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00" y="1219200"/>
            <a:ext cx="9906000" cy="6555218"/>
          </a:xfrm>
          <a:prstGeom prst="rect">
            <a:avLst/>
          </a:prstGeom>
        </p:spPr>
      </p:pic>
      <p:sp>
        <p:nvSpPr>
          <p:cNvPr id="2" name="Title 1"/>
          <p:cNvSpPr>
            <a:spLocks noGrp="1"/>
          </p:cNvSpPr>
          <p:nvPr>
            <p:ph type="ctrTitle"/>
          </p:nvPr>
        </p:nvSpPr>
        <p:spPr>
          <a:xfrm>
            <a:off x="2209800" y="990601"/>
            <a:ext cx="7772400" cy="1069975"/>
          </a:xfrm>
        </p:spPr>
        <p:txBody>
          <a:bodyPr/>
          <a:lstStyle/>
          <a:p>
            <a:r>
              <a:rPr lang="en-US" b="1" dirty="0">
                <a:solidFill>
                  <a:srgbClr val="004F8A"/>
                </a:solidFill>
              </a:rPr>
              <a:t>Trail Network Updates</a:t>
            </a:r>
          </a:p>
        </p:txBody>
      </p:sp>
      <p:sp>
        <p:nvSpPr>
          <p:cNvPr id="3" name="ZoneTexte 2"/>
          <p:cNvSpPr txBox="1"/>
          <p:nvPr/>
        </p:nvSpPr>
        <p:spPr>
          <a:xfrm>
            <a:off x="3810000" y="2438401"/>
            <a:ext cx="5562600" cy="4431983"/>
          </a:xfrm>
          <a:prstGeom prst="rect">
            <a:avLst/>
          </a:prstGeom>
          <a:noFill/>
        </p:spPr>
        <p:txBody>
          <a:bodyPr wrap="square" rtlCol="0">
            <a:spAutoFit/>
          </a:bodyPr>
          <a:lstStyle/>
          <a:p>
            <a:pPr lvl="1"/>
            <a:endParaRPr lang="en-CA" b="1" dirty="0">
              <a:solidFill>
                <a:schemeClr val="bg1"/>
              </a:solidFill>
            </a:endParaRPr>
          </a:p>
          <a:p>
            <a:pPr lvl="1"/>
            <a:endParaRPr lang="en-CA" b="1" dirty="0">
              <a:solidFill>
                <a:schemeClr val="bg1"/>
              </a:solidFill>
            </a:endParaRPr>
          </a:p>
          <a:p>
            <a:pPr lvl="1"/>
            <a:r>
              <a:rPr lang="en-CA" sz="2400" b="1" dirty="0">
                <a:solidFill>
                  <a:srgbClr val="0065B0"/>
                </a:solidFill>
                <a:effectLst>
                  <a:outerShdw blurRad="38100" dist="38100" dir="2700000" algn="tl">
                    <a:srgbClr val="000000">
                      <a:alpha val="43137"/>
                    </a:srgbClr>
                  </a:outerShdw>
                </a:effectLst>
              </a:rPr>
              <a:t>We’re growing !!</a:t>
            </a:r>
          </a:p>
          <a:p>
            <a:pPr lvl="1"/>
            <a:endParaRPr lang="en-CA" sz="2400" b="1" dirty="0">
              <a:solidFill>
                <a:srgbClr val="0065B0"/>
              </a:solidFill>
              <a:effectLst>
                <a:outerShdw blurRad="38100" dist="38100" dir="2700000" algn="tl">
                  <a:srgbClr val="000000">
                    <a:alpha val="43137"/>
                  </a:srgbClr>
                </a:outerShdw>
              </a:effectLst>
            </a:endParaRPr>
          </a:p>
          <a:p>
            <a:pPr lvl="1"/>
            <a:r>
              <a:rPr lang="en-CA" sz="2400" b="1" dirty="0" err="1">
                <a:solidFill>
                  <a:srgbClr val="0065B0"/>
                </a:solidFill>
                <a:effectLst>
                  <a:outerShdw blurRad="38100" dist="38100" dir="2700000" algn="tl">
                    <a:srgbClr val="000000">
                      <a:alpha val="43137"/>
                    </a:srgbClr>
                  </a:outerShdw>
                </a:effectLst>
              </a:rPr>
              <a:t>Penniac</a:t>
            </a:r>
            <a:r>
              <a:rPr lang="en-CA" sz="2400" b="1" dirty="0">
                <a:solidFill>
                  <a:srgbClr val="0065B0"/>
                </a:solidFill>
                <a:effectLst>
                  <a:outerShdw blurRad="38100" dist="38100" dir="2700000" algn="tl">
                    <a:srgbClr val="000000">
                      <a:alpha val="43137"/>
                    </a:srgbClr>
                  </a:outerShdw>
                </a:effectLst>
              </a:rPr>
              <a:t> : Chris F</a:t>
            </a:r>
          </a:p>
          <a:p>
            <a:pPr lvl="1"/>
            <a:r>
              <a:rPr lang="en-CA" sz="2400" b="1" dirty="0">
                <a:solidFill>
                  <a:srgbClr val="0065B0"/>
                </a:solidFill>
                <a:effectLst>
                  <a:outerShdw blurRad="38100" dist="38100" dir="2700000" algn="tl">
                    <a:srgbClr val="000000">
                      <a:alpha val="43137"/>
                    </a:srgbClr>
                  </a:outerShdw>
                </a:effectLst>
              </a:rPr>
              <a:t>MVP : Bev</a:t>
            </a:r>
          </a:p>
          <a:p>
            <a:pPr lvl="1"/>
            <a:r>
              <a:rPr lang="en-CA" sz="2400" b="1" dirty="0" err="1">
                <a:solidFill>
                  <a:srgbClr val="0065B0"/>
                </a:solidFill>
                <a:effectLst>
                  <a:outerShdw blurRad="38100" dist="38100" dir="2700000" algn="tl">
                    <a:srgbClr val="000000">
                      <a:alpha val="43137"/>
                    </a:srgbClr>
                  </a:outerShdw>
                </a:effectLst>
              </a:rPr>
              <a:t>Mactaquac</a:t>
            </a:r>
            <a:r>
              <a:rPr lang="en-CA" sz="2400" b="1" dirty="0">
                <a:solidFill>
                  <a:srgbClr val="0065B0"/>
                </a:solidFill>
                <a:effectLst>
                  <a:outerShdw blurRad="38100" dist="38100" dir="2700000" algn="tl">
                    <a:srgbClr val="000000">
                      <a:alpha val="43137"/>
                    </a:srgbClr>
                  </a:outerShdw>
                </a:effectLst>
              </a:rPr>
              <a:t> : Bev</a:t>
            </a:r>
          </a:p>
          <a:p>
            <a:pPr lvl="1"/>
            <a:r>
              <a:rPr lang="en-CA" sz="2400" b="1" dirty="0" err="1">
                <a:solidFill>
                  <a:srgbClr val="0065B0"/>
                </a:solidFill>
                <a:effectLst>
                  <a:outerShdw blurRad="38100" dist="38100" dir="2700000" algn="tl">
                    <a:srgbClr val="000000">
                      <a:alpha val="43137"/>
                    </a:srgbClr>
                  </a:outerShdw>
                </a:effectLst>
              </a:rPr>
              <a:t>Woolastook</a:t>
            </a:r>
            <a:r>
              <a:rPr lang="en-CA" sz="2400" b="1" dirty="0">
                <a:solidFill>
                  <a:srgbClr val="0065B0"/>
                </a:solidFill>
                <a:effectLst>
                  <a:outerShdw blurRad="38100" dist="38100" dir="2700000" algn="tl">
                    <a:srgbClr val="000000">
                      <a:alpha val="43137"/>
                    </a:srgbClr>
                  </a:outerShdw>
                </a:effectLst>
              </a:rPr>
              <a:t> : Mike</a:t>
            </a:r>
          </a:p>
          <a:p>
            <a:pPr lvl="1"/>
            <a:endParaRPr lang="en-CA" b="1" dirty="0">
              <a:solidFill>
                <a:schemeClr val="bg1"/>
              </a:solidFill>
            </a:endParaRPr>
          </a:p>
          <a:p>
            <a:pPr lvl="1"/>
            <a:endParaRPr lang="en-CA" b="1" dirty="0">
              <a:solidFill>
                <a:schemeClr val="bg1"/>
              </a:solidFill>
            </a:endParaRPr>
          </a:p>
          <a:p>
            <a:pPr lvl="1"/>
            <a:endParaRPr lang="en-CA" b="1" dirty="0">
              <a:solidFill>
                <a:schemeClr val="bg1"/>
              </a:solidFill>
            </a:endParaRPr>
          </a:p>
          <a:p>
            <a:pPr marL="285750" indent="-285750">
              <a:buFont typeface="Arial" panose="020B0604020202020204" pitchFamily="34" charset="0"/>
              <a:buChar char="•"/>
            </a:pPr>
            <a:endParaRPr lang="en-CA" sz="2400" dirty="0">
              <a:solidFill>
                <a:schemeClr val="bg2">
                  <a:lumMod val="75000"/>
                </a:schemeClr>
              </a:solidFill>
            </a:endParaRPr>
          </a:p>
          <a:p>
            <a:pPr marL="285750" indent="-285750">
              <a:buFont typeface="Arial" panose="020B0604020202020204" pitchFamily="34" charset="0"/>
              <a:buChar char="•"/>
            </a:pPr>
            <a:endParaRPr lang="fr-CA" sz="2400" dirty="0">
              <a:solidFill>
                <a:schemeClr val="bg2">
                  <a:lumMod val="75000"/>
                </a:schemeClr>
              </a:solidFill>
            </a:endParaRPr>
          </a:p>
        </p:txBody>
      </p:sp>
    </p:spTree>
    <p:extLst>
      <p:ext uri="{BB962C8B-B14F-4D97-AF65-F5344CB8AC3E}">
        <p14:creationId xmlns:p14="http://schemas.microsoft.com/office/powerpoint/2010/main" val="2617620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4F8A"/>
                </a:solidFill>
              </a:rPr>
              <a:t>2021 Projects &amp; Priorities</a:t>
            </a:r>
          </a:p>
        </p:txBody>
      </p:sp>
    </p:spTree>
    <p:extLst>
      <p:ext uri="{BB962C8B-B14F-4D97-AF65-F5344CB8AC3E}">
        <p14:creationId xmlns:p14="http://schemas.microsoft.com/office/powerpoint/2010/main" val="2846966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1524002" y="1908377"/>
            <a:ext cx="9144001" cy="4092363"/>
          </a:xfrm>
          <a:prstGeom prst="rect">
            <a:avLst/>
          </a:prstGeom>
          <a:noFill/>
          <a:ln>
            <a:noFill/>
          </a:ln>
        </p:spPr>
      </p:pic>
      <p:pic>
        <p:nvPicPr>
          <p:cNvPr id="63" name="Google Shape;63;p14"/>
          <p:cNvPicPr preferRelativeResize="0"/>
          <p:nvPr/>
        </p:nvPicPr>
        <p:blipFill>
          <a:blip r:embed="rId4">
            <a:alphaModFix/>
          </a:blip>
          <a:stretch>
            <a:fillRect/>
          </a:stretch>
        </p:blipFill>
        <p:spPr>
          <a:xfrm>
            <a:off x="3406075" y="5037977"/>
            <a:ext cx="690748" cy="746325"/>
          </a:xfrm>
          <a:prstGeom prst="rect">
            <a:avLst/>
          </a:prstGeom>
          <a:noFill/>
          <a:ln>
            <a:noFill/>
          </a:ln>
        </p:spPr>
      </p:pic>
      <p:sp>
        <p:nvSpPr>
          <p:cNvPr id="64" name="Google Shape;64;p14"/>
          <p:cNvSpPr txBox="1"/>
          <p:nvPr/>
        </p:nvSpPr>
        <p:spPr>
          <a:xfrm>
            <a:off x="3164225" y="3974913"/>
            <a:ext cx="1615800" cy="461700"/>
          </a:xfrm>
          <a:prstGeom prst="rect">
            <a:avLst/>
          </a:prstGeom>
          <a:noFill/>
          <a:ln>
            <a:noFill/>
          </a:ln>
        </p:spPr>
        <p:txBody>
          <a:bodyPr spcFirstLastPara="1" wrap="square" lIns="91425" tIns="91425" rIns="91425" bIns="91425" anchor="t" anchorCtr="0">
            <a:spAutoFit/>
          </a:bodyPr>
          <a:lstStyle/>
          <a:p>
            <a:pPr algn="ctr"/>
            <a:r>
              <a:rPr lang="en" b="1">
                <a:solidFill>
                  <a:srgbClr val="990000"/>
                </a:solidFill>
                <a:latin typeface="Roboto"/>
                <a:ea typeface="Roboto"/>
                <a:cs typeface="Roboto"/>
                <a:sym typeface="Roboto"/>
              </a:rPr>
              <a:t>Mactaquac</a:t>
            </a:r>
            <a:endParaRPr b="1">
              <a:solidFill>
                <a:srgbClr val="990000"/>
              </a:solidFill>
              <a:latin typeface="Roboto"/>
              <a:ea typeface="Roboto"/>
              <a:cs typeface="Roboto"/>
              <a:sym typeface="Roboto"/>
            </a:endParaRPr>
          </a:p>
        </p:txBody>
      </p:sp>
      <p:pic>
        <p:nvPicPr>
          <p:cNvPr id="65" name="Google Shape;65;p14"/>
          <p:cNvPicPr preferRelativeResize="0"/>
          <p:nvPr/>
        </p:nvPicPr>
        <p:blipFill>
          <a:blip r:embed="rId4">
            <a:alphaModFix/>
          </a:blip>
          <a:stretch>
            <a:fillRect/>
          </a:stretch>
        </p:blipFill>
        <p:spPr>
          <a:xfrm>
            <a:off x="3626750" y="3376552"/>
            <a:ext cx="690748" cy="746325"/>
          </a:xfrm>
          <a:prstGeom prst="rect">
            <a:avLst/>
          </a:prstGeom>
          <a:noFill/>
          <a:ln>
            <a:noFill/>
          </a:ln>
        </p:spPr>
      </p:pic>
      <p:sp>
        <p:nvSpPr>
          <p:cNvPr id="66" name="Google Shape;66;p14"/>
          <p:cNvSpPr txBox="1"/>
          <p:nvPr/>
        </p:nvSpPr>
        <p:spPr>
          <a:xfrm>
            <a:off x="2943550" y="5652850"/>
            <a:ext cx="1615800" cy="461700"/>
          </a:xfrm>
          <a:prstGeom prst="rect">
            <a:avLst/>
          </a:prstGeom>
          <a:noFill/>
          <a:ln>
            <a:noFill/>
          </a:ln>
        </p:spPr>
        <p:txBody>
          <a:bodyPr spcFirstLastPara="1" wrap="square" lIns="91425" tIns="91425" rIns="91425" bIns="91425" anchor="t" anchorCtr="0">
            <a:spAutoFit/>
          </a:bodyPr>
          <a:lstStyle/>
          <a:p>
            <a:pPr algn="ctr"/>
            <a:r>
              <a:rPr lang="en" b="1">
                <a:solidFill>
                  <a:srgbClr val="990000"/>
                </a:solidFill>
                <a:latin typeface="Roboto"/>
                <a:ea typeface="Roboto"/>
                <a:cs typeface="Roboto"/>
                <a:sym typeface="Roboto"/>
              </a:rPr>
              <a:t>Woolastook</a:t>
            </a:r>
            <a:endParaRPr b="1">
              <a:solidFill>
                <a:srgbClr val="990000"/>
              </a:solidFill>
              <a:latin typeface="Roboto"/>
              <a:ea typeface="Roboto"/>
              <a:cs typeface="Roboto"/>
              <a:sym typeface="Roboto"/>
            </a:endParaRPr>
          </a:p>
        </p:txBody>
      </p:sp>
      <p:pic>
        <p:nvPicPr>
          <p:cNvPr id="67" name="Google Shape;67;p14"/>
          <p:cNvPicPr preferRelativeResize="0"/>
          <p:nvPr/>
        </p:nvPicPr>
        <p:blipFill>
          <a:blip r:embed="rId4">
            <a:alphaModFix/>
          </a:blip>
          <a:stretch>
            <a:fillRect/>
          </a:stretch>
        </p:blipFill>
        <p:spPr>
          <a:xfrm>
            <a:off x="5008125" y="3581402"/>
            <a:ext cx="690748" cy="746325"/>
          </a:xfrm>
          <a:prstGeom prst="rect">
            <a:avLst/>
          </a:prstGeom>
          <a:noFill/>
          <a:ln>
            <a:noFill/>
          </a:ln>
        </p:spPr>
      </p:pic>
      <p:sp>
        <p:nvSpPr>
          <p:cNvPr id="68" name="Google Shape;68;p14"/>
          <p:cNvSpPr txBox="1"/>
          <p:nvPr/>
        </p:nvSpPr>
        <p:spPr>
          <a:xfrm>
            <a:off x="4545600" y="4213913"/>
            <a:ext cx="1615800" cy="461700"/>
          </a:xfrm>
          <a:prstGeom prst="rect">
            <a:avLst/>
          </a:prstGeom>
          <a:noFill/>
          <a:ln>
            <a:noFill/>
          </a:ln>
        </p:spPr>
        <p:txBody>
          <a:bodyPr spcFirstLastPara="1" wrap="square" lIns="91425" tIns="91425" rIns="91425" bIns="91425" anchor="t" anchorCtr="0">
            <a:spAutoFit/>
          </a:bodyPr>
          <a:lstStyle/>
          <a:p>
            <a:pPr algn="ctr"/>
            <a:r>
              <a:rPr lang="en" b="1">
                <a:solidFill>
                  <a:srgbClr val="990000"/>
                </a:solidFill>
                <a:latin typeface="Roboto"/>
                <a:ea typeface="Roboto"/>
                <a:cs typeface="Roboto"/>
                <a:sym typeface="Roboto"/>
              </a:rPr>
              <a:t>Islandview</a:t>
            </a:r>
            <a:endParaRPr b="1">
              <a:solidFill>
                <a:srgbClr val="990000"/>
              </a:solidFill>
              <a:latin typeface="Roboto"/>
              <a:ea typeface="Roboto"/>
              <a:cs typeface="Roboto"/>
              <a:sym typeface="Roboto"/>
            </a:endParaRPr>
          </a:p>
        </p:txBody>
      </p:sp>
      <p:pic>
        <p:nvPicPr>
          <p:cNvPr id="69" name="Google Shape;69;p14"/>
          <p:cNvPicPr preferRelativeResize="0"/>
          <p:nvPr/>
        </p:nvPicPr>
        <p:blipFill>
          <a:blip r:embed="rId4">
            <a:alphaModFix/>
          </a:blip>
          <a:stretch>
            <a:fillRect/>
          </a:stretch>
        </p:blipFill>
        <p:spPr>
          <a:xfrm>
            <a:off x="6503300" y="3517577"/>
            <a:ext cx="690748" cy="746325"/>
          </a:xfrm>
          <a:prstGeom prst="rect">
            <a:avLst/>
          </a:prstGeom>
          <a:noFill/>
          <a:ln>
            <a:noFill/>
          </a:ln>
        </p:spPr>
      </p:pic>
      <p:sp>
        <p:nvSpPr>
          <p:cNvPr id="70" name="Google Shape;70;p14"/>
          <p:cNvSpPr txBox="1"/>
          <p:nvPr/>
        </p:nvSpPr>
        <p:spPr>
          <a:xfrm>
            <a:off x="6040775" y="4213913"/>
            <a:ext cx="1615800" cy="461700"/>
          </a:xfrm>
          <a:prstGeom prst="rect">
            <a:avLst/>
          </a:prstGeom>
          <a:noFill/>
          <a:ln>
            <a:noFill/>
          </a:ln>
        </p:spPr>
        <p:txBody>
          <a:bodyPr spcFirstLastPara="1" wrap="square" lIns="91425" tIns="91425" rIns="91425" bIns="91425" anchor="t" anchorCtr="0">
            <a:spAutoFit/>
          </a:bodyPr>
          <a:lstStyle/>
          <a:p>
            <a:pPr algn="ctr"/>
            <a:r>
              <a:rPr lang="en" b="1">
                <a:solidFill>
                  <a:srgbClr val="990000"/>
                </a:solidFill>
                <a:latin typeface="Roboto"/>
                <a:ea typeface="Roboto"/>
                <a:cs typeface="Roboto"/>
                <a:sym typeface="Roboto"/>
              </a:rPr>
              <a:t>Odell</a:t>
            </a:r>
            <a:endParaRPr b="1">
              <a:solidFill>
                <a:srgbClr val="990000"/>
              </a:solidFill>
              <a:latin typeface="Roboto"/>
              <a:ea typeface="Roboto"/>
              <a:cs typeface="Roboto"/>
              <a:sym typeface="Roboto"/>
            </a:endParaRPr>
          </a:p>
        </p:txBody>
      </p:sp>
      <p:sp>
        <p:nvSpPr>
          <p:cNvPr id="71" name="Google Shape;71;p14"/>
          <p:cNvSpPr txBox="1"/>
          <p:nvPr/>
        </p:nvSpPr>
        <p:spPr>
          <a:xfrm>
            <a:off x="6709813" y="4675615"/>
            <a:ext cx="1615800" cy="738633"/>
          </a:xfrm>
          <a:prstGeom prst="rect">
            <a:avLst/>
          </a:prstGeom>
          <a:noFill/>
          <a:ln>
            <a:noFill/>
          </a:ln>
        </p:spPr>
        <p:txBody>
          <a:bodyPr spcFirstLastPara="1" wrap="square" lIns="91425" tIns="91425" rIns="91425" bIns="91425" anchor="t" anchorCtr="0">
            <a:spAutoFit/>
          </a:bodyPr>
          <a:lstStyle/>
          <a:p>
            <a:pPr algn="ctr"/>
            <a:r>
              <a:rPr lang="en" b="1">
                <a:solidFill>
                  <a:srgbClr val="274E13"/>
                </a:solidFill>
                <a:latin typeface="Roboto"/>
                <a:ea typeface="Roboto"/>
                <a:cs typeface="Roboto"/>
                <a:sym typeface="Roboto"/>
              </a:rPr>
              <a:t>Grant Harvey</a:t>
            </a:r>
            <a:endParaRPr b="1">
              <a:solidFill>
                <a:srgbClr val="274E13"/>
              </a:solidFill>
              <a:latin typeface="Roboto"/>
              <a:ea typeface="Roboto"/>
              <a:cs typeface="Roboto"/>
              <a:sym typeface="Roboto"/>
            </a:endParaRPr>
          </a:p>
        </p:txBody>
      </p:sp>
      <p:sp>
        <p:nvSpPr>
          <p:cNvPr id="72" name="Google Shape;72;p14"/>
          <p:cNvSpPr txBox="1"/>
          <p:nvPr/>
        </p:nvSpPr>
        <p:spPr>
          <a:xfrm>
            <a:off x="7797675" y="2506750"/>
            <a:ext cx="1615800" cy="461700"/>
          </a:xfrm>
          <a:prstGeom prst="rect">
            <a:avLst/>
          </a:prstGeom>
          <a:noFill/>
          <a:ln>
            <a:noFill/>
          </a:ln>
        </p:spPr>
        <p:txBody>
          <a:bodyPr spcFirstLastPara="1" wrap="square" lIns="91425" tIns="91425" rIns="91425" bIns="91425" anchor="t" anchorCtr="0">
            <a:spAutoFit/>
          </a:bodyPr>
          <a:lstStyle/>
          <a:p>
            <a:pPr algn="ctr"/>
            <a:r>
              <a:rPr lang="en" b="1">
                <a:solidFill>
                  <a:srgbClr val="990000"/>
                </a:solidFill>
                <a:latin typeface="Roboto"/>
                <a:ea typeface="Roboto"/>
                <a:cs typeface="Roboto"/>
                <a:sym typeface="Roboto"/>
              </a:rPr>
              <a:t>Penniac</a:t>
            </a:r>
            <a:endParaRPr b="1">
              <a:solidFill>
                <a:srgbClr val="990000"/>
              </a:solidFill>
              <a:latin typeface="Roboto"/>
              <a:ea typeface="Roboto"/>
              <a:cs typeface="Roboto"/>
              <a:sym typeface="Roboto"/>
            </a:endParaRPr>
          </a:p>
        </p:txBody>
      </p:sp>
      <p:pic>
        <p:nvPicPr>
          <p:cNvPr id="73" name="Google Shape;73;p14"/>
          <p:cNvPicPr preferRelativeResize="0"/>
          <p:nvPr/>
        </p:nvPicPr>
        <p:blipFill>
          <a:blip r:embed="rId4">
            <a:alphaModFix/>
          </a:blip>
          <a:stretch>
            <a:fillRect/>
          </a:stretch>
        </p:blipFill>
        <p:spPr>
          <a:xfrm>
            <a:off x="8260200" y="1908377"/>
            <a:ext cx="690748" cy="746325"/>
          </a:xfrm>
          <a:prstGeom prst="rect">
            <a:avLst/>
          </a:prstGeom>
          <a:noFill/>
          <a:ln>
            <a:noFill/>
          </a:ln>
        </p:spPr>
      </p:pic>
      <p:pic>
        <p:nvPicPr>
          <p:cNvPr id="74" name="Google Shape;74;p14"/>
          <p:cNvPicPr preferRelativeResize="0"/>
          <p:nvPr/>
        </p:nvPicPr>
        <p:blipFill>
          <a:blip r:embed="rId4">
            <a:alphaModFix/>
          </a:blip>
          <a:stretch>
            <a:fillRect/>
          </a:stretch>
        </p:blipFill>
        <p:spPr>
          <a:xfrm>
            <a:off x="7377050" y="2222127"/>
            <a:ext cx="690748" cy="746325"/>
          </a:xfrm>
          <a:prstGeom prst="rect">
            <a:avLst/>
          </a:prstGeom>
          <a:noFill/>
          <a:ln>
            <a:noFill/>
          </a:ln>
        </p:spPr>
      </p:pic>
      <p:pic>
        <p:nvPicPr>
          <p:cNvPr id="75" name="Google Shape;75;p14"/>
          <p:cNvPicPr preferRelativeResize="0"/>
          <p:nvPr/>
        </p:nvPicPr>
        <p:blipFill>
          <a:blip r:embed="rId4">
            <a:alphaModFix/>
          </a:blip>
          <a:stretch>
            <a:fillRect/>
          </a:stretch>
        </p:blipFill>
        <p:spPr>
          <a:xfrm>
            <a:off x="6503300" y="2364440"/>
            <a:ext cx="690748" cy="746325"/>
          </a:xfrm>
          <a:prstGeom prst="rect">
            <a:avLst/>
          </a:prstGeom>
          <a:noFill/>
          <a:ln>
            <a:noFill/>
          </a:ln>
        </p:spPr>
      </p:pic>
      <p:sp>
        <p:nvSpPr>
          <p:cNvPr id="76" name="Google Shape;76;p14"/>
          <p:cNvSpPr txBox="1"/>
          <p:nvPr/>
        </p:nvSpPr>
        <p:spPr>
          <a:xfrm>
            <a:off x="6040775" y="3012150"/>
            <a:ext cx="1615800" cy="461700"/>
          </a:xfrm>
          <a:prstGeom prst="rect">
            <a:avLst/>
          </a:prstGeom>
          <a:noFill/>
          <a:ln>
            <a:noFill/>
          </a:ln>
        </p:spPr>
        <p:txBody>
          <a:bodyPr spcFirstLastPara="1" wrap="square" lIns="91425" tIns="91425" rIns="91425" bIns="91425" anchor="t" anchorCtr="0">
            <a:spAutoFit/>
          </a:bodyPr>
          <a:lstStyle/>
          <a:p>
            <a:pPr algn="ctr"/>
            <a:r>
              <a:rPr lang="en" b="1">
                <a:solidFill>
                  <a:srgbClr val="990000"/>
                </a:solidFill>
                <a:latin typeface="Roboto"/>
                <a:ea typeface="Roboto"/>
                <a:cs typeface="Roboto"/>
                <a:sym typeface="Roboto"/>
              </a:rPr>
              <a:t>Brookside</a:t>
            </a:r>
            <a:endParaRPr b="1">
              <a:solidFill>
                <a:srgbClr val="990000"/>
              </a:solidFill>
              <a:latin typeface="Roboto"/>
              <a:ea typeface="Roboto"/>
              <a:cs typeface="Roboto"/>
              <a:sym typeface="Roboto"/>
            </a:endParaRPr>
          </a:p>
        </p:txBody>
      </p:sp>
      <p:pic>
        <p:nvPicPr>
          <p:cNvPr id="77" name="Google Shape;77;p14"/>
          <p:cNvPicPr preferRelativeResize="0"/>
          <p:nvPr/>
        </p:nvPicPr>
        <p:blipFill rotWithShape="1">
          <a:blip r:embed="rId5">
            <a:alphaModFix/>
          </a:blip>
          <a:srcRect l="21414" t="35233" r="21420"/>
          <a:stretch/>
        </p:blipFill>
        <p:spPr>
          <a:xfrm>
            <a:off x="1524000" y="872652"/>
            <a:ext cx="1599176" cy="1035725"/>
          </a:xfrm>
          <a:prstGeom prst="rect">
            <a:avLst/>
          </a:prstGeom>
          <a:noFill/>
          <a:ln>
            <a:noFill/>
          </a:ln>
        </p:spPr>
      </p:pic>
      <p:sp>
        <p:nvSpPr>
          <p:cNvPr id="78" name="Google Shape;78;p14"/>
          <p:cNvSpPr/>
          <p:nvPr/>
        </p:nvSpPr>
        <p:spPr>
          <a:xfrm>
            <a:off x="3001075" y="4868650"/>
            <a:ext cx="1544400" cy="1132200"/>
          </a:xfrm>
          <a:prstGeom prst="rect">
            <a:avLst/>
          </a:prstGeom>
          <a:solidFill>
            <a:srgbClr val="F3F3F3">
              <a:alpha val="45810"/>
            </a:srgbClr>
          </a:solidFill>
          <a:ln>
            <a:noFill/>
          </a:ln>
        </p:spPr>
        <p:txBody>
          <a:bodyPr spcFirstLastPara="1" wrap="square" lIns="91425" tIns="91425" rIns="91425" bIns="91425" anchor="ctr" anchorCtr="0">
            <a:noAutofit/>
          </a:bodyPr>
          <a:lstStyle/>
          <a:p>
            <a:endParaRPr/>
          </a:p>
        </p:txBody>
      </p:sp>
      <p:sp>
        <p:nvSpPr>
          <p:cNvPr id="79" name="Google Shape;79;p14"/>
          <p:cNvSpPr/>
          <p:nvPr/>
        </p:nvSpPr>
        <p:spPr>
          <a:xfrm>
            <a:off x="3199925" y="3304425"/>
            <a:ext cx="1544400" cy="1132200"/>
          </a:xfrm>
          <a:prstGeom prst="rect">
            <a:avLst/>
          </a:prstGeom>
          <a:solidFill>
            <a:srgbClr val="F3F3F3">
              <a:alpha val="45810"/>
            </a:srgbClr>
          </a:solidFill>
          <a:ln>
            <a:noFill/>
          </a:ln>
        </p:spPr>
        <p:txBody>
          <a:bodyPr spcFirstLastPara="1" wrap="square" lIns="91425" tIns="91425" rIns="91425" bIns="91425" anchor="ctr" anchorCtr="0">
            <a:noAutofit/>
          </a:bodyPr>
          <a:lstStyle/>
          <a:p>
            <a:endParaRPr/>
          </a:p>
        </p:txBody>
      </p:sp>
      <p:sp>
        <p:nvSpPr>
          <p:cNvPr id="80" name="Google Shape;80;p14"/>
          <p:cNvSpPr/>
          <p:nvPr/>
        </p:nvSpPr>
        <p:spPr>
          <a:xfrm>
            <a:off x="4780025" y="3429000"/>
            <a:ext cx="1179900" cy="1132200"/>
          </a:xfrm>
          <a:prstGeom prst="rect">
            <a:avLst/>
          </a:prstGeom>
          <a:solidFill>
            <a:srgbClr val="F3F3F3">
              <a:alpha val="45810"/>
            </a:srgbClr>
          </a:solidFill>
          <a:ln>
            <a:noFill/>
          </a:ln>
        </p:spPr>
        <p:txBody>
          <a:bodyPr spcFirstLastPara="1" wrap="square" lIns="91425" tIns="91425" rIns="91425" bIns="91425" anchor="ctr" anchorCtr="0">
            <a:noAutofit/>
          </a:bodyPr>
          <a:lstStyle/>
          <a:p>
            <a:endParaRPr/>
          </a:p>
        </p:txBody>
      </p:sp>
      <p:sp>
        <p:nvSpPr>
          <p:cNvPr id="81" name="Google Shape;81;p14"/>
          <p:cNvSpPr/>
          <p:nvPr/>
        </p:nvSpPr>
        <p:spPr>
          <a:xfrm>
            <a:off x="6258725" y="3430213"/>
            <a:ext cx="1179900" cy="1132200"/>
          </a:xfrm>
          <a:prstGeom prst="rect">
            <a:avLst/>
          </a:prstGeom>
          <a:solidFill>
            <a:srgbClr val="F3F3F3">
              <a:alpha val="45810"/>
            </a:srgbClr>
          </a:solidFill>
          <a:ln>
            <a:noFill/>
          </a:ln>
        </p:spPr>
        <p:txBody>
          <a:bodyPr spcFirstLastPara="1" wrap="square" lIns="91425" tIns="91425" rIns="91425" bIns="91425" anchor="ctr" anchorCtr="0">
            <a:noAutofit/>
          </a:bodyPr>
          <a:lstStyle/>
          <a:p>
            <a:endParaRPr/>
          </a:p>
        </p:txBody>
      </p:sp>
      <p:pic>
        <p:nvPicPr>
          <p:cNvPr id="82" name="Google Shape;82;p14"/>
          <p:cNvPicPr preferRelativeResize="0"/>
          <p:nvPr/>
        </p:nvPicPr>
        <p:blipFill>
          <a:blip r:embed="rId6">
            <a:alphaModFix/>
          </a:blip>
          <a:stretch>
            <a:fillRect/>
          </a:stretch>
        </p:blipFill>
        <p:spPr>
          <a:xfrm>
            <a:off x="7194052" y="4071615"/>
            <a:ext cx="647323" cy="746325"/>
          </a:xfrm>
          <a:prstGeom prst="rect">
            <a:avLst/>
          </a:prstGeom>
          <a:noFill/>
          <a:ln>
            <a:noFill/>
          </a:ln>
        </p:spPr>
      </p:pic>
      <p:sp>
        <p:nvSpPr>
          <p:cNvPr id="83" name="Google Shape;83;p14"/>
          <p:cNvSpPr/>
          <p:nvPr/>
        </p:nvSpPr>
        <p:spPr>
          <a:xfrm>
            <a:off x="6503300" y="3430225"/>
            <a:ext cx="1822500" cy="1676700"/>
          </a:xfrm>
          <a:prstGeom prst="rect">
            <a:avLst/>
          </a:prstGeom>
          <a:solidFill>
            <a:srgbClr val="F3F3F3">
              <a:alpha val="45810"/>
            </a:srgbClr>
          </a:solidFill>
          <a:ln>
            <a:noFill/>
          </a:ln>
        </p:spPr>
        <p:txBody>
          <a:bodyPr spcFirstLastPara="1" wrap="square" lIns="91425" tIns="91425" rIns="91425" bIns="91425" anchor="ctr" anchorCtr="0">
            <a:noAutofit/>
          </a:bodyPr>
          <a:lstStyle/>
          <a:p>
            <a:endParaRPr/>
          </a:p>
        </p:txBody>
      </p:sp>
      <p:sp>
        <p:nvSpPr>
          <p:cNvPr id="84" name="Google Shape;84;p14"/>
          <p:cNvSpPr/>
          <p:nvPr/>
        </p:nvSpPr>
        <p:spPr>
          <a:xfrm>
            <a:off x="6161400" y="2364450"/>
            <a:ext cx="1179900" cy="1132200"/>
          </a:xfrm>
          <a:prstGeom prst="rect">
            <a:avLst/>
          </a:prstGeom>
          <a:solidFill>
            <a:srgbClr val="F3F3F3">
              <a:alpha val="45810"/>
            </a:srgbClr>
          </a:solidFill>
          <a:ln>
            <a:noFill/>
          </a:ln>
        </p:spPr>
        <p:txBody>
          <a:bodyPr spcFirstLastPara="1" wrap="square" lIns="91425" tIns="91425" rIns="91425" bIns="91425" anchor="ctr" anchorCtr="0">
            <a:noAutofit/>
          </a:bodyPr>
          <a:lstStyle/>
          <a:p>
            <a:endParaRPr/>
          </a:p>
        </p:txBody>
      </p:sp>
      <p:sp>
        <p:nvSpPr>
          <p:cNvPr id="85" name="Google Shape;85;p14"/>
          <p:cNvSpPr txBox="1"/>
          <p:nvPr/>
        </p:nvSpPr>
        <p:spPr>
          <a:xfrm>
            <a:off x="6914525" y="2855288"/>
            <a:ext cx="1615800" cy="461700"/>
          </a:xfrm>
          <a:prstGeom prst="rect">
            <a:avLst/>
          </a:prstGeom>
          <a:noFill/>
          <a:ln>
            <a:noFill/>
          </a:ln>
        </p:spPr>
        <p:txBody>
          <a:bodyPr spcFirstLastPara="1" wrap="square" lIns="91425" tIns="91425" rIns="91425" bIns="91425" anchor="t" anchorCtr="0">
            <a:spAutoFit/>
          </a:bodyPr>
          <a:lstStyle/>
          <a:p>
            <a:pPr algn="ctr"/>
            <a:r>
              <a:rPr lang="en" b="1">
                <a:solidFill>
                  <a:srgbClr val="990000"/>
                </a:solidFill>
                <a:latin typeface="Roboto"/>
                <a:ea typeface="Roboto"/>
                <a:cs typeface="Roboto"/>
                <a:sym typeface="Roboto"/>
              </a:rPr>
              <a:t>Killarney</a:t>
            </a:r>
            <a:endParaRPr b="1">
              <a:solidFill>
                <a:srgbClr val="990000"/>
              </a:solidFill>
              <a:latin typeface="Roboto"/>
              <a:ea typeface="Roboto"/>
              <a:cs typeface="Roboto"/>
              <a:sym typeface="Roboto"/>
            </a:endParaRPr>
          </a:p>
        </p:txBody>
      </p:sp>
      <p:sp>
        <p:nvSpPr>
          <p:cNvPr id="86" name="Google Shape;86;p14"/>
          <p:cNvSpPr/>
          <p:nvPr/>
        </p:nvSpPr>
        <p:spPr>
          <a:xfrm>
            <a:off x="7258275" y="2107175"/>
            <a:ext cx="923400" cy="1132200"/>
          </a:xfrm>
          <a:prstGeom prst="rect">
            <a:avLst/>
          </a:prstGeom>
          <a:solidFill>
            <a:srgbClr val="F3F3F3">
              <a:alpha val="45810"/>
            </a:srgbClr>
          </a:solidFill>
          <a:ln>
            <a:noFill/>
          </a:ln>
        </p:spPr>
        <p:txBody>
          <a:bodyPr spcFirstLastPara="1" wrap="square" lIns="91425" tIns="91425" rIns="91425" bIns="91425" anchor="ctr" anchorCtr="0">
            <a:noAutofit/>
          </a:bodyPr>
          <a:lstStyle/>
          <a:p>
            <a:endParaRPr/>
          </a:p>
        </p:txBody>
      </p:sp>
      <p:sp>
        <p:nvSpPr>
          <p:cNvPr id="87" name="Google Shape;87;p14"/>
          <p:cNvSpPr/>
          <p:nvPr/>
        </p:nvSpPr>
        <p:spPr>
          <a:xfrm>
            <a:off x="8143875" y="1715438"/>
            <a:ext cx="923400" cy="1132200"/>
          </a:xfrm>
          <a:prstGeom prst="rect">
            <a:avLst/>
          </a:prstGeom>
          <a:solidFill>
            <a:srgbClr val="F3F3F3">
              <a:alpha val="45810"/>
            </a:srgbClr>
          </a:solidFill>
          <a:ln>
            <a:noFill/>
          </a:ln>
        </p:spPr>
        <p:txBody>
          <a:bodyPr spcFirstLastPara="1" wrap="square" lIns="91425" tIns="91425" rIns="91425" bIns="91425" anchor="ctr" anchorCtr="0">
            <a:noAutofit/>
          </a:body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childTnLst>
                                </p:cTn>
                              </p:par>
                              <p:par>
                                <p:cTn id="8" presetID="10" presetClass="entr" presetSubtype="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10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1000"/>
                                        <p:tgtEl>
                                          <p:spTgt spid="64"/>
                                        </p:tgtEl>
                                      </p:cBhvr>
                                    </p:animEffect>
                                  </p:childTnLst>
                                </p:cTn>
                              </p:par>
                              <p:par>
                                <p:cTn id="16" presetID="10" presetClass="entr" presetSubtype="0"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1000"/>
                                        <p:tgtEl>
                                          <p:spTgt spid="65"/>
                                        </p:tgtEl>
                                      </p:cBhvr>
                                    </p:animEffect>
                                  </p:childTnLst>
                                </p:cTn>
                              </p:par>
                              <p:par>
                                <p:cTn id="19" presetID="10" presetClass="entr" presetSubtype="0" fill="hold" nodeType="with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fade">
                                      <p:cBhvr>
                                        <p:cTn id="21" dur="1000"/>
                                        <p:tgtEl>
                                          <p:spTgt spid="7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1000"/>
                                        <p:tgtEl>
                                          <p:spTgt spid="68"/>
                                        </p:tgtEl>
                                      </p:cBhvr>
                                    </p:animEffect>
                                  </p:childTnLst>
                                </p:cTn>
                              </p:par>
                              <p:par>
                                <p:cTn id="27" presetID="10" presetClass="entr" presetSubtype="0" fill="hold"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fade">
                                      <p:cBhvr>
                                        <p:cTn id="29" dur="1000"/>
                                        <p:tgtEl>
                                          <p:spTgt spid="79"/>
                                        </p:tgtEl>
                                      </p:cBhvr>
                                    </p:animEffect>
                                  </p:childTnLst>
                                </p:cTn>
                              </p:par>
                              <p:par>
                                <p:cTn id="30" presetID="10" presetClass="entr" presetSubtype="0" fill="hold"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1000"/>
                                        <p:tgtEl>
                                          <p:spTgt spid="70"/>
                                        </p:tgtEl>
                                      </p:cBhvr>
                                    </p:animEffect>
                                  </p:childTnLst>
                                </p:cTn>
                              </p:par>
                              <p:par>
                                <p:cTn id="38" presetID="10" presetClass="entr" presetSubtype="0" fill="hold"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1000"/>
                                        <p:tgtEl>
                                          <p:spTgt spid="69"/>
                                        </p:tgtEl>
                                      </p:cBhvr>
                                    </p:animEffect>
                                  </p:childTnLst>
                                </p:cTn>
                              </p:par>
                              <p:par>
                                <p:cTn id="41" presetID="10" presetClass="entr" presetSubtype="0" fill="hold" nodeType="with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1000"/>
                                        <p:tgtEl>
                                          <p:spTgt spid="8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fade">
                                      <p:cBhvr>
                                        <p:cTn id="48" dur="1000"/>
                                        <p:tgtEl>
                                          <p:spTgt spid="82"/>
                                        </p:tgtEl>
                                      </p:cBhvr>
                                    </p:animEffect>
                                  </p:childTnLst>
                                </p:cTn>
                              </p:par>
                              <p:par>
                                <p:cTn id="49" presetID="10" presetClass="entr" presetSubtype="0" fill="hold" nodeType="with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fade">
                                      <p:cBhvr>
                                        <p:cTn id="51" dur="1000"/>
                                        <p:tgtEl>
                                          <p:spTgt spid="81"/>
                                        </p:tgtEl>
                                      </p:cBhvr>
                                    </p:animEffect>
                                  </p:childTnLst>
                                </p:cTn>
                              </p:par>
                              <p:par>
                                <p:cTn id="52" presetID="10" presetClass="entr" presetSubtype="0" fill="hold" nodeType="with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fade">
                                      <p:cBhvr>
                                        <p:cTn id="54" dur="1000"/>
                                        <p:tgtEl>
                                          <p:spTgt spid="7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fade">
                                      <p:cBhvr>
                                        <p:cTn id="59" dur="1000"/>
                                        <p:tgtEl>
                                          <p:spTgt spid="76"/>
                                        </p:tgtEl>
                                      </p:cBhvr>
                                    </p:animEffect>
                                  </p:childTnLst>
                                </p:cTn>
                              </p:par>
                              <p:par>
                                <p:cTn id="60" presetID="10" presetClass="entr" presetSubtype="0" fill="hold" nodeType="with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fade">
                                      <p:cBhvr>
                                        <p:cTn id="62" dur="1000"/>
                                        <p:tgtEl>
                                          <p:spTgt spid="75"/>
                                        </p:tgtEl>
                                      </p:cBhvr>
                                    </p:animEffect>
                                  </p:childTnLst>
                                </p:cTn>
                              </p:par>
                              <p:par>
                                <p:cTn id="63" presetID="10" presetClass="entr" presetSubtype="0" fill="hold" nodeType="withEffect">
                                  <p:stCondLst>
                                    <p:cond delay="0"/>
                                  </p:stCondLst>
                                  <p:childTnLst>
                                    <p:set>
                                      <p:cBhvr>
                                        <p:cTn id="64" dur="1" fill="hold">
                                          <p:stCondLst>
                                            <p:cond delay="0"/>
                                          </p:stCondLst>
                                        </p:cTn>
                                        <p:tgtEl>
                                          <p:spTgt spid="83"/>
                                        </p:tgtEl>
                                        <p:attrNameLst>
                                          <p:attrName>style.visibility</p:attrName>
                                        </p:attrNameLst>
                                      </p:cBhvr>
                                      <p:to>
                                        <p:strVal val="visible"/>
                                      </p:to>
                                    </p:set>
                                    <p:animEffect transition="in" filter="fade">
                                      <p:cBhvr>
                                        <p:cTn id="65" dur="1000"/>
                                        <p:tgtEl>
                                          <p:spTgt spid="8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fade">
                                      <p:cBhvr>
                                        <p:cTn id="70" dur="1000"/>
                                        <p:tgtEl>
                                          <p:spTgt spid="85"/>
                                        </p:tgtEl>
                                      </p:cBhvr>
                                    </p:animEffect>
                                  </p:childTnLst>
                                </p:cTn>
                              </p:par>
                              <p:par>
                                <p:cTn id="71" presetID="10" presetClass="entr" presetSubtype="0" fill="hold" nodeType="withEffect">
                                  <p:stCondLst>
                                    <p:cond delay="0"/>
                                  </p:stCondLst>
                                  <p:childTnLst>
                                    <p:set>
                                      <p:cBhvr>
                                        <p:cTn id="72" dur="1" fill="hold">
                                          <p:stCondLst>
                                            <p:cond delay="0"/>
                                          </p:stCondLst>
                                        </p:cTn>
                                        <p:tgtEl>
                                          <p:spTgt spid="84"/>
                                        </p:tgtEl>
                                        <p:attrNameLst>
                                          <p:attrName>style.visibility</p:attrName>
                                        </p:attrNameLst>
                                      </p:cBhvr>
                                      <p:to>
                                        <p:strVal val="visible"/>
                                      </p:to>
                                    </p:set>
                                    <p:animEffect transition="in" filter="fade">
                                      <p:cBhvr>
                                        <p:cTn id="73" dur="1000"/>
                                        <p:tgtEl>
                                          <p:spTgt spid="84"/>
                                        </p:tgtEl>
                                      </p:cBhvr>
                                    </p:animEffect>
                                  </p:childTnLst>
                                </p:cTn>
                              </p:par>
                              <p:par>
                                <p:cTn id="74" presetID="10" presetClass="entr" presetSubtype="0"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1000"/>
                                        <p:tgtEl>
                                          <p:spTgt spid="72"/>
                                        </p:tgtEl>
                                      </p:cBhvr>
                                    </p:animEffect>
                                  </p:childTnLst>
                                </p:cTn>
                              </p:par>
                              <p:par>
                                <p:cTn id="82" presetID="10" presetClass="entr" presetSubtype="0" fill="hold" nodeType="with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fade">
                                      <p:cBhvr>
                                        <p:cTn id="84" dur="1000"/>
                                        <p:tgtEl>
                                          <p:spTgt spid="73"/>
                                        </p:tgtEl>
                                      </p:cBhvr>
                                    </p:animEffect>
                                  </p:childTnLst>
                                </p:cTn>
                              </p:par>
                            </p:childTnLst>
                          </p:cTn>
                        </p:par>
                        <p:par>
                          <p:cTn id="85" fill="hold">
                            <p:stCondLst>
                              <p:cond delay="1000"/>
                            </p:stCondLst>
                            <p:childTnLst>
                              <p:par>
                                <p:cTn id="86" presetID="10" presetClass="entr" presetSubtype="0" fill="hold" nodeType="afterEffect">
                                  <p:stCondLst>
                                    <p:cond delay="0"/>
                                  </p:stCondLst>
                                  <p:childTnLst>
                                    <p:set>
                                      <p:cBhvr>
                                        <p:cTn id="87" dur="1" fill="hold">
                                          <p:stCondLst>
                                            <p:cond delay="0"/>
                                          </p:stCondLst>
                                        </p:cTn>
                                        <p:tgtEl>
                                          <p:spTgt spid="86"/>
                                        </p:tgtEl>
                                        <p:attrNameLst>
                                          <p:attrName>style.visibility</p:attrName>
                                        </p:attrNameLst>
                                      </p:cBhvr>
                                      <p:to>
                                        <p:strVal val="visible"/>
                                      </p:to>
                                    </p:set>
                                    <p:animEffect transition="in" filter="fade">
                                      <p:cBhvr>
                                        <p:cTn id="88" dur="1000"/>
                                        <p:tgtEl>
                                          <p:spTgt spid="8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0065B0"/>
                </a:solidFill>
              </a:rPr>
              <a:t>Elections</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733800"/>
            <a:ext cx="4493400" cy="252753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http://www.celebcosmeticsurgery.com/wp-content/uploads/image-import/_I2j2VVNXosc/S7VTVvnq3EI/AAAAAAAABy4/dF3x3dUZt64/s1600/the-end-3.jpg"/>
          <p:cNvPicPr>
            <a:picLocks noChangeAspect="1" noChangeArrowheads="1"/>
          </p:cNvPicPr>
          <p:nvPr/>
        </p:nvPicPr>
        <p:blipFill>
          <a:blip r:embed="rId3" cstate="print"/>
          <a:srcRect/>
          <a:stretch>
            <a:fillRect/>
          </a:stretch>
        </p:blipFill>
        <p:spPr bwMode="auto">
          <a:xfrm>
            <a:off x="1524000" y="1905001"/>
            <a:ext cx="9144000" cy="3276600"/>
          </a:xfrm>
          <a:prstGeom prst="rect">
            <a:avLst/>
          </a:prstGeom>
          <a:noFill/>
        </p:spPr>
      </p:pic>
      <p:pic>
        <p:nvPicPr>
          <p:cNvPr id="14341" name="Picture 5" descr="http://youngambassadorsforchrist.org/wp-content/uploads/2014/12/Thank-You.jpg"/>
          <p:cNvPicPr>
            <a:picLocks noChangeAspect="1" noChangeArrowheads="1"/>
          </p:cNvPicPr>
          <p:nvPr/>
        </p:nvPicPr>
        <p:blipFill>
          <a:blip r:embed="rId4" cstate="print"/>
          <a:srcRect/>
          <a:stretch>
            <a:fillRect/>
          </a:stretch>
        </p:blipFill>
        <p:spPr bwMode="auto">
          <a:xfrm>
            <a:off x="7315200" y="5181600"/>
            <a:ext cx="3352800" cy="1676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0" y="76201"/>
            <a:ext cx="8077200" cy="769441"/>
          </a:xfrm>
          <a:prstGeom prst="rect">
            <a:avLst/>
          </a:prstGeom>
          <a:noFill/>
        </p:spPr>
        <p:txBody>
          <a:bodyPr wrap="square" rtlCol="0">
            <a:spAutoFit/>
          </a:bodyPr>
          <a:lstStyle/>
          <a:p>
            <a:pPr algn="ctr"/>
            <a:r>
              <a:rPr lang="en-US" sz="4400" dirty="0">
                <a:solidFill>
                  <a:srgbClr val="0065B0"/>
                </a:solidFill>
              </a:rPr>
              <a:t>Thanks to our 2020 sponsors!</a:t>
            </a:r>
          </a:p>
        </p:txBody>
      </p:sp>
      <p:pic>
        <p:nvPicPr>
          <p:cNvPr id="24" name="Picture 23">
            <a:extLst>
              <a:ext uri="{FF2B5EF4-FFF2-40B4-BE49-F238E27FC236}">
                <a16:creationId xmlns:a16="http://schemas.microsoft.com/office/drawing/2014/main" id="{616A68B5-A814-DD46-85CD-8E409BF69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2514601"/>
            <a:ext cx="1752600" cy="2268071"/>
          </a:xfrm>
          <a:prstGeom prst="rect">
            <a:avLst/>
          </a:prstGeom>
        </p:spPr>
      </p:pic>
      <p:pic>
        <p:nvPicPr>
          <p:cNvPr id="1026" name="Picture 2">
            <a:extLst>
              <a:ext uri="{FF2B5EF4-FFF2-40B4-BE49-F238E27FC236}">
                <a16:creationId xmlns:a16="http://schemas.microsoft.com/office/drawing/2014/main" id="{FFEA8C22-C90F-4A58-8F13-F975CE3E73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1" y="1536172"/>
            <a:ext cx="4180193" cy="7567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6D69BCA-282E-4694-8859-28F2665ADC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1032144"/>
            <a:ext cx="1966056" cy="12354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19C8FCF7-1821-48C1-B9C0-CFF0DC10F4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4758" y="2816891"/>
            <a:ext cx="2438400" cy="1748180"/>
          </a:xfrm>
          <a:prstGeom prst="rect">
            <a:avLst/>
          </a:prstGeom>
        </p:spPr>
      </p:pic>
      <p:pic>
        <p:nvPicPr>
          <p:cNvPr id="2" name="Picture 2" descr="No description available.">
            <a:extLst>
              <a:ext uri="{FF2B5EF4-FFF2-40B4-BE49-F238E27FC236}">
                <a16:creationId xmlns:a16="http://schemas.microsoft.com/office/drawing/2014/main" id="{0A904298-0762-4A91-BC4F-1DF6283256F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600" y="5141496"/>
            <a:ext cx="2209800" cy="12660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8FAD50C-97B0-49AB-A85B-377C73DF26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0801" y="5169569"/>
            <a:ext cx="2826899" cy="1066800"/>
          </a:xfrm>
          <a:prstGeom prst="rect">
            <a:avLst/>
          </a:prstGeom>
        </p:spPr>
      </p:pic>
    </p:spTree>
    <p:extLst>
      <p:ext uri="{BB962C8B-B14F-4D97-AF65-F5344CB8AC3E}">
        <p14:creationId xmlns:p14="http://schemas.microsoft.com/office/powerpoint/2010/main" val="791453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4F8A"/>
                </a:solidFill>
              </a:rPr>
              <a:t>Announcements</a:t>
            </a:r>
          </a:p>
        </p:txBody>
      </p:sp>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t="8304"/>
          <a:stretch/>
        </p:blipFill>
        <p:spPr>
          <a:xfrm>
            <a:off x="4881600" y="4495800"/>
            <a:ext cx="2738400" cy="1883250"/>
          </a:xfrm>
          <a:prstGeom prst="rect">
            <a:avLst/>
          </a:prstGeom>
        </p:spPr>
      </p:pic>
      <p:pic>
        <p:nvPicPr>
          <p:cNvPr id="4" name="Image 3"/>
          <p:cNvPicPr>
            <a:picLocks noChangeAspect="1"/>
          </p:cNvPicPr>
          <p:nvPr/>
        </p:nvPicPr>
        <p:blipFill rotWithShape="1">
          <a:blip r:embed="rId4" cstate="print">
            <a:extLst>
              <a:ext uri="{28A0092B-C50C-407E-A947-70E740481C1C}">
                <a14:useLocalDpi xmlns:a14="http://schemas.microsoft.com/office/drawing/2010/main" val="0"/>
              </a:ext>
            </a:extLst>
          </a:blip>
          <a:srcRect l="18208"/>
          <a:stretch/>
        </p:blipFill>
        <p:spPr>
          <a:xfrm>
            <a:off x="1905000" y="4495800"/>
            <a:ext cx="2738400" cy="1883250"/>
          </a:xfrm>
          <a:prstGeom prst="rect">
            <a:avLst/>
          </a:prstGeom>
        </p:spPr>
      </p:pic>
      <p:pic>
        <p:nvPicPr>
          <p:cNvPr id="5" name="Image 4"/>
          <p:cNvPicPr>
            <a:picLocks noChangeAspect="1"/>
          </p:cNvPicPr>
          <p:nvPr/>
        </p:nvPicPr>
        <p:blipFill rotWithShape="1">
          <a:blip r:embed="rId5" cstate="print">
            <a:extLst>
              <a:ext uri="{28A0092B-C50C-407E-A947-70E740481C1C}">
                <a14:useLocalDpi xmlns:a14="http://schemas.microsoft.com/office/drawing/2010/main" val="0"/>
              </a:ext>
            </a:extLst>
          </a:blip>
          <a:srcRect b="6286"/>
          <a:stretch/>
        </p:blipFill>
        <p:spPr>
          <a:xfrm>
            <a:off x="7858200" y="4500282"/>
            <a:ext cx="2595600" cy="182431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048001"/>
            <a:ext cx="7772400" cy="1470025"/>
          </a:xfrm>
        </p:spPr>
        <p:txBody>
          <a:bodyPr>
            <a:normAutofit fontScale="90000"/>
          </a:bodyPr>
          <a:lstStyle/>
          <a:p>
            <a:pPr algn="l"/>
            <a:br>
              <a:rPr lang="en-US" dirty="0">
                <a:solidFill>
                  <a:schemeClr val="bg2">
                    <a:lumMod val="75000"/>
                  </a:schemeClr>
                </a:solidFill>
              </a:rPr>
            </a:br>
            <a:br>
              <a:rPr lang="en-CA" sz="2200" dirty="0">
                <a:solidFill>
                  <a:schemeClr val="bg2">
                    <a:lumMod val="75000"/>
                  </a:schemeClr>
                </a:solidFill>
              </a:rPr>
            </a:br>
            <a:r>
              <a:rPr lang="en-CA" sz="2200" dirty="0">
                <a:solidFill>
                  <a:schemeClr val="bg2">
                    <a:lumMod val="75000"/>
                  </a:schemeClr>
                </a:solidFill>
              </a:rPr>
              <a:t>	1. Announcements</a:t>
            </a:r>
            <a:br>
              <a:rPr lang="en-CA" sz="2200" dirty="0">
                <a:solidFill>
                  <a:schemeClr val="bg2">
                    <a:lumMod val="75000"/>
                  </a:schemeClr>
                </a:solidFill>
              </a:rPr>
            </a:br>
            <a:r>
              <a:rPr lang="en-CA" sz="2200" dirty="0">
                <a:solidFill>
                  <a:schemeClr val="bg2">
                    <a:lumMod val="75000"/>
                  </a:schemeClr>
                </a:solidFill>
              </a:rPr>
              <a:t>		Who we are Video </a:t>
            </a:r>
            <a:br>
              <a:rPr lang="en-CA" sz="2200" dirty="0">
                <a:solidFill>
                  <a:schemeClr val="bg2">
                    <a:lumMod val="75000"/>
                  </a:schemeClr>
                </a:solidFill>
              </a:rPr>
            </a:br>
            <a:r>
              <a:rPr lang="en-CA" sz="2200" dirty="0">
                <a:solidFill>
                  <a:schemeClr val="bg2">
                    <a:lumMod val="75000"/>
                  </a:schemeClr>
                </a:solidFill>
              </a:rPr>
              <a:t>	2. Approval of the Agenda </a:t>
            </a:r>
            <a:br>
              <a:rPr lang="en-CA" sz="2200" dirty="0">
                <a:solidFill>
                  <a:schemeClr val="bg2">
                    <a:lumMod val="75000"/>
                  </a:schemeClr>
                </a:solidFill>
              </a:rPr>
            </a:br>
            <a:r>
              <a:rPr lang="en-CA" sz="2200" dirty="0">
                <a:solidFill>
                  <a:schemeClr val="bg2">
                    <a:lumMod val="75000"/>
                  </a:schemeClr>
                </a:solidFill>
              </a:rPr>
              <a:t>	3. Approval of 2020 Minutes (previously distributed)</a:t>
            </a:r>
            <a:br>
              <a:rPr lang="en-CA" sz="2200" dirty="0">
                <a:solidFill>
                  <a:schemeClr val="bg2">
                    <a:lumMod val="75000"/>
                  </a:schemeClr>
                </a:solidFill>
              </a:rPr>
            </a:br>
            <a:r>
              <a:rPr lang="en-CA" sz="2200" dirty="0">
                <a:solidFill>
                  <a:schemeClr val="bg2">
                    <a:lumMod val="75000"/>
                  </a:schemeClr>
                </a:solidFill>
              </a:rPr>
              <a:t>	4. New Business</a:t>
            </a:r>
            <a:br>
              <a:rPr lang="en-CA" sz="2200" dirty="0">
                <a:solidFill>
                  <a:schemeClr val="bg2">
                    <a:lumMod val="75000"/>
                  </a:schemeClr>
                </a:solidFill>
              </a:rPr>
            </a:br>
            <a:r>
              <a:rPr lang="en-CA" sz="2200" dirty="0">
                <a:solidFill>
                  <a:schemeClr val="bg2">
                    <a:lumMod val="75000"/>
                  </a:schemeClr>
                </a:solidFill>
              </a:rPr>
              <a:t>		(a) Membership Report (Nick)</a:t>
            </a:r>
            <a:br>
              <a:rPr lang="en-CA" sz="2200" dirty="0">
                <a:solidFill>
                  <a:schemeClr val="bg2">
                    <a:lumMod val="75000"/>
                  </a:schemeClr>
                </a:solidFill>
              </a:rPr>
            </a:br>
            <a:r>
              <a:rPr lang="en-CA" sz="2200" dirty="0">
                <a:solidFill>
                  <a:schemeClr val="bg2">
                    <a:lumMod val="75000"/>
                  </a:schemeClr>
                </a:solidFill>
              </a:rPr>
              <a:t>		(b) Financial Report (Norman)</a:t>
            </a:r>
            <a:br>
              <a:rPr lang="en-CA" sz="2200" dirty="0">
                <a:solidFill>
                  <a:schemeClr val="bg2">
                    <a:lumMod val="75000"/>
                  </a:schemeClr>
                </a:solidFill>
              </a:rPr>
            </a:br>
            <a:r>
              <a:rPr lang="en-CA" sz="2200" dirty="0">
                <a:solidFill>
                  <a:schemeClr val="bg2">
                    <a:lumMod val="75000"/>
                  </a:schemeClr>
                </a:solidFill>
              </a:rPr>
              <a:t>		(c) </a:t>
            </a:r>
            <a:r>
              <a:rPr lang="en-CA" sz="2200" dirty="0" err="1">
                <a:solidFill>
                  <a:schemeClr val="bg2">
                    <a:lumMod val="75000"/>
                  </a:schemeClr>
                </a:solidFill>
              </a:rPr>
              <a:t>Winterbike</a:t>
            </a:r>
            <a:r>
              <a:rPr lang="en-CA" sz="2200" dirty="0">
                <a:solidFill>
                  <a:schemeClr val="bg2">
                    <a:lumMod val="75000"/>
                  </a:schemeClr>
                </a:solidFill>
              </a:rPr>
              <a:t> Report (Dan)</a:t>
            </a:r>
            <a:br>
              <a:rPr lang="en-CA" sz="2200" dirty="0">
                <a:solidFill>
                  <a:schemeClr val="bg2">
                    <a:lumMod val="75000"/>
                  </a:schemeClr>
                </a:solidFill>
              </a:rPr>
            </a:br>
            <a:r>
              <a:rPr lang="en-CA" sz="2200" dirty="0">
                <a:solidFill>
                  <a:schemeClr val="bg2">
                    <a:lumMod val="75000"/>
                  </a:schemeClr>
                </a:solidFill>
              </a:rPr>
              <a:t>		(d) Trails</a:t>
            </a:r>
            <a:br>
              <a:rPr lang="en-CA" sz="2200" dirty="0">
                <a:solidFill>
                  <a:schemeClr val="bg2">
                    <a:lumMod val="75000"/>
                  </a:schemeClr>
                </a:solidFill>
              </a:rPr>
            </a:br>
            <a:r>
              <a:rPr lang="en-CA" sz="2200" dirty="0">
                <a:solidFill>
                  <a:schemeClr val="bg2">
                    <a:lumMod val="75000"/>
                  </a:schemeClr>
                </a:solidFill>
              </a:rPr>
              <a:t>		(e) Priorities for 2021 (Chris N)</a:t>
            </a:r>
            <a:br>
              <a:rPr lang="en-CA" sz="2200" dirty="0">
                <a:solidFill>
                  <a:schemeClr val="bg2">
                    <a:lumMod val="75000"/>
                  </a:schemeClr>
                </a:solidFill>
              </a:rPr>
            </a:br>
            <a:r>
              <a:rPr lang="en-CA" sz="2200" dirty="0">
                <a:solidFill>
                  <a:schemeClr val="bg2">
                    <a:lumMod val="75000"/>
                  </a:schemeClr>
                </a:solidFill>
              </a:rPr>
              <a:t>		(f) Questions</a:t>
            </a:r>
            <a:br>
              <a:rPr lang="en-CA" sz="2200" dirty="0">
                <a:solidFill>
                  <a:schemeClr val="bg2">
                    <a:lumMod val="75000"/>
                  </a:schemeClr>
                </a:solidFill>
              </a:rPr>
            </a:br>
            <a:r>
              <a:rPr lang="en-CA" sz="2200" dirty="0">
                <a:solidFill>
                  <a:schemeClr val="bg2">
                    <a:lumMod val="75000"/>
                  </a:schemeClr>
                </a:solidFill>
              </a:rPr>
              <a:t>		(g) Election of Executive and Directors</a:t>
            </a:r>
            <a:br>
              <a:rPr lang="en-CA" sz="2200" dirty="0">
                <a:solidFill>
                  <a:schemeClr val="bg2">
                    <a:lumMod val="75000"/>
                  </a:schemeClr>
                </a:solidFill>
              </a:rPr>
            </a:br>
            <a:br>
              <a:rPr lang="en-CA" sz="2200" dirty="0">
                <a:solidFill>
                  <a:schemeClr val="bg2">
                    <a:lumMod val="75000"/>
                  </a:schemeClr>
                </a:solidFill>
              </a:rPr>
            </a:br>
            <a:r>
              <a:rPr lang="en-CA" sz="2200" dirty="0">
                <a:solidFill>
                  <a:schemeClr val="bg2">
                    <a:lumMod val="75000"/>
                  </a:schemeClr>
                </a:solidFill>
              </a:rPr>
              <a:t>	5. Adjournment</a:t>
            </a:r>
            <a:br>
              <a:rPr lang="en-CA" sz="2200" dirty="0">
                <a:solidFill>
                  <a:schemeClr val="bg2">
                    <a:lumMod val="75000"/>
                  </a:schemeClr>
                </a:solidFill>
              </a:rPr>
            </a:br>
            <a:endParaRPr lang="en-US" sz="2200" dirty="0">
              <a:solidFill>
                <a:schemeClr val="bg2">
                  <a:lumMod val="75000"/>
                </a:schemeClr>
              </a:solidFill>
            </a:endParaRPr>
          </a:p>
        </p:txBody>
      </p:sp>
      <p:sp>
        <p:nvSpPr>
          <p:cNvPr id="6" name="TextBox 4"/>
          <p:cNvSpPr txBox="1"/>
          <p:nvPr/>
        </p:nvSpPr>
        <p:spPr>
          <a:xfrm>
            <a:off x="1828800" y="762001"/>
            <a:ext cx="8534400" cy="769441"/>
          </a:xfrm>
          <a:prstGeom prst="rect">
            <a:avLst/>
          </a:prstGeom>
          <a:noFill/>
        </p:spPr>
        <p:txBody>
          <a:bodyPr wrap="square" rtlCol="0">
            <a:spAutoFit/>
          </a:bodyPr>
          <a:lstStyle/>
          <a:p>
            <a:pPr algn="ctr"/>
            <a:r>
              <a:rPr lang="en-US" sz="4400" dirty="0">
                <a:solidFill>
                  <a:srgbClr val="0065B0"/>
                </a:solidFill>
              </a:rPr>
              <a:t>Agenda</a:t>
            </a:r>
          </a:p>
        </p:txBody>
      </p:sp>
    </p:spTree>
    <p:extLst>
      <p:ext uri="{BB962C8B-B14F-4D97-AF65-F5344CB8AC3E}">
        <p14:creationId xmlns:p14="http://schemas.microsoft.com/office/powerpoint/2010/main" val="1231264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65B0"/>
                </a:solidFill>
              </a:rPr>
              <a:t>Approval of Agenda</a:t>
            </a:r>
            <a:br>
              <a:rPr lang="en-US" b="1" dirty="0">
                <a:solidFill>
                  <a:srgbClr val="0065B0"/>
                </a:solidFill>
              </a:rPr>
            </a:br>
            <a:r>
              <a:rPr lang="en-US" b="1" dirty="0">
                <a:solidFill>
                  <a:srgbClr val="0065B0"/>
                </a:solidFill>
              </a:rPr>
              <a:t>Approval of Minutes</a:t>
            </a:r>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b="7662"/>
          <a:stretch/>
        </p:blipFill>
        <p:spPr>
          <a:xfrm>
            <a:off x="6324600" y="4334436"/>
            <a:ext cx="3200400" cy="2216395"/>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2455" y="4346388"/>
            <a:ext cx="3306663" cy="22044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4F8A"/>
                </a:solidFill>
              </a:rPr>
              <a:t>Membership and Sponsor Report</a:t>
            </a:r>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b="11989"/>
          <a:stretch/>
        </p:blipFill>
        <p:spPr>
          <a:xfrm>
            <a:off x="1981200" y="3900319"/>
            <a:ext cx="3962400" cy="2237482"/>
          </a:xfrm>
          <a:prstGeom prst="rect">
            <a:avLst/>
          </a:prstGeom>
        </p:spPr>
      </p:pic>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t="4202"/>
          <a:stretch/>
        </p:blipFill>
        <p:spPr>
          <a:xfrm>
            <a:off x="6096001" y="3900319"/>
            <a:ext cx="4152205" cy="2237482"/>
          </a:xfrm>
          <a:prstGeom prst="rect">
            <a:avLst/>
          </a:prstGeom>
        </p:spPr>
      </p:pic>
    </p:spTree>
    <p:extLst>
      <p:ext uri="{BB962C8B-B14F-4D97-AF65-F5344CB8AC3E}">
        <p14:creationId xmlns:p14="http://schemas.microsoft.com/office/powerpoint/2010/main" val="3899774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1803"/>
          <a:stretch/>
        </p:blipFill>
        <p:spPr bwMode="auto">
          <a:xfrm>
            <a:off x="1752600" y="1905000"/>
            <a:ext cx="4648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0" y="213190"/>
            <a:ext cx="7239000" cy="769441"/>
          </a:xfrm>
          <a:prstGeom prst="rect">
            <a:avLst/>
          </a:prstGeom>
          <a:noFill/>
        </p:spPr>
        <p:txBody>
          <a:bodyPr wrap="square" rtlCol="0">
            <a:spAutoFit/>
          </a:bodyPr>
          <a:lstStyle/>
          <a:p>
            <a:pPr algn="ctr"/>
            <a:r>
              <a:rPr lang="en-US" sz="4400" dirty="0">
                <a:solidFill>
                  <a:srgbClr val="0065B0"/>
                </a:solidFill>
              </a:rPr>
              <a:t>Membership</a:t>
            </a:r>
          </a:p>
        </p:txBody>
      </p:sp>
      <p:sp>
        <p:nvSpPr>
          <p:cNvPr id="7" name="TextBox 6"/>
          <p:cNvSpPr txBox="1"/>
          <p:nvPr/>
        </p:nvSpPr>
        <p:spPr>
          <a:xfrm>
            <a:off x="6934200" y="914401"/>
            <a:ext cx="3200400" cy="3508653"/>
          </a:xfrm>
          <a:prstGeom prst="rect">
            <a:avLst/>
          </a:prstGeom>
          <a:solidFill>
            <a:schemeClr val="bg2"/>
          </a:solidFill>
          <a:ln w="76200">
            <a:solidFill>
              <a:schemeClr val="tx1"/>
            </a:solidFill>
          </a:ln>
        </p:spPr>
        <p:txBody>
          <a:bodyPr wrap="square" rtlCol="0">
            <a:spAutoFit/>
          </a:bodyPr>
          <a:lstStyle/>
          <a:p>
            <a:r>
              <a:rPr lang="en-US" sz="2400" b="1" dirty="0"/>
              <a:t>RVC Membership:</a:t>
            </a:r>
          </a:p>
          <a:p>
            <a:r>
              <a:rPr lang="en-US" dirty="0"/>
              <a:t>2011 = 20 members</a:t>
            </a:r>
          </a:p>
          <a:p>
            <a:r>
              <a:rPr lang="en-US" dirty="0"/>
              <a:t>2012 = 50 members</a:t>
            </a:r>
          </a:p>
          <a:p>
            <a:r>
              <a:rPr lang="en-US" dirty="0"/>
              <a:t>2013 = 106 members</a:t>
            </a:r>
          </a:p>
          <a:p>
            <a:r>
              <a:rPr lang="en-US" dirty="0"/>
              <a:t>2014 = 230 members </a:t>
            </a:r>
          </a:p>
          <a:p>
            <a:r>
              <a:rPr lang="en-US" dirty="0"/>
              <a:t>2015 = 261 members </a:t>
            </a:r>
          </a:p>
          <a:p>
            <a:r>
              <a:rPr lang="en-US" dirty="0"/>
              <a:t>2016 = 370 members</a:t>
            </a:r>
            <a:endParaRPr lang="en-US" b="1" dirty="0">
              <a:solidFill>
                <a:srgbClr val="FF0000"/>
              </a:solidFill>
            </a:endParaRPr>
          </a:p>
          <a:p>
            <a:r>
              <a:rPr lang="en-US" dirty="0"/>
              <a:t>2017 = 335 members</a:t>
            </a:r>
          </a:p>
          <a:p>
            <a:r>
              <a:rPr lang="en-US" sz="2400" dirty="0"/>
              <a:t>2018 = 403 members</a:t>
            </a:r>
          </a:p>
          <a:p>
            <a:r>
              <a:rPr lang="en-US" sz="2400" dirty="0"/>
              <a:t>2019 = 602 members</a:t>
            </a:r>
          </a:p>
          <a:p>
            <a:r>
              <a:rPr lang="en-US" sz="2400" dirty="0"/>
              <a:t>2020 = 550 members</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4520532"/>
            <a:ext cx="6154736" cy="2131407"/>
          </a:xfrm>
          <a:prstGeom prst="rect">
            <a:avLst/>
          </a:prstGeom>
        </p:spPr>
      </p:pic>
    </p:spTree>
    <p:extLst>
      <p:ext uri="{BB962C8B-B14F-4D97-AF65-F5344CB8AC3E}">
        <p14:creationId xmlns:p14="http://schemas.microsoft.com/office/powerpoint/2010/main" val="1867362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8600" y="2514601"/>
            <a:ext cx="4114800" cy="769441"/>
          </a:xfrm>
          <a:prstGeom prst="rect">
            <a:avLst/>
          </a:prstGeom>
          <a:noFill/>
        </p:spPr>
        <p:txBody>
          <a:bodyPr wrap="square" rtlCol="0">
            <a:spAutoFit/>
          </a:bodyPr>
          <a:lstStyle/>
          <a:p>
            <a:r>
              <a:rPr lang="en-CA" sz="4400" b="1" dirty="0">
                <a:solidFill>
                  <a:srgbClr val="004F8A"/>
                </a:solidFill>
              </a:rPr>
              <a:t>Financial Report</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4745047"/>
            <a:ext cx="3276600" cy="1843088"/>
          </a:xfrm>
          <a:prstGeom prst="rect">
            <a:avLst/>
          </a:prstGeom>
        </p:spPr>
      </p:pic>
      <p:pic>
        <p:nvPicPr>
          <p:cNvPr id="4" name="Image 3"/>
          <p:cNvPicPr>
            <a:picLocks noChangeAspect="1"/>
          </p:cNvPicPr>
          <p:nvPr/>
        </p:nvPicPr>
        <p:blipFill rotWithShape="1">
          <a:blip r:embed="rId4" cstate="print">
            <a:extLst>
              <a:ext uri="{28A0092B-C50C-407E-A947-70E740481C1C}">
                <a14:useLocalDpi xmlns:a14="http://schemas.microsoft.com/office/drawing/2010/main" val="0"/>
              </a:ext>
            </a:extLst>
          </a:blip>
          <a:srcRect b="4919"/>
          <a:stretch/>
        </p:blipFill>
        <p:spPr>
          <a:xfrm>
            <a:off x="1752601" y="4884241"/>
            <a:ext cx="3134445" cy="1676400"/>
          </a:xfrm>
          <a:prstGeom prst="rect">
            <a:avLst/>
          </a:prstGeom>
        </p:spPr>
      </p:pic>
      <p:pic>
        <p:nvPicPr>
          <p:cNvPr id="5" name="Image 4"/>
          <p:cNvPicPr>
            <a:picLocks noChangeAspect="1"/>
          </p:cNvPicPr>
          <p:nvPr/>
        </p:nvPicPr>
        <p:blipFill rotWithShape="1">
          <a:blip r:embed="rId5" cstate="print">
            <a:extLst>
              <a:ext uri="{28A0092B-C50C-407E-A947-70E740481C1C}">
                <a14:useLocalDpi xmlns:a14="http://schemas.microsoft.com/office/drawing/2010/main" val="0"/>
              </a:ext>
            </a:extLst>
          </a:blip>
          <a:srcRect t="16666" b="25555"/>
          <a:stretch/>
        </p:blipFill>
        <p:spPr>
          <a:xfrm>
            <a:off x="5005747" y="4419345"/>
            <a:ext cx="2038350" cy="21412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75000"/>
                  </a:schemeClr>
                </a:solidFill>
              </a:rPr>
              <a:t>Overview</a:t>
            </a:r>
          </a:p>
        </p:txBody>
      </p:sp>
      <p:sp>
        <p:nvSpPr>
          <p:cNvPr id="3" name="Content Placeholder 2"/>
          <p:cNvSpPr>
            <a:spLocks noGrp="1"/>
          </p:cNvSpPr>
          <p:nvPr>
            <p:ph idx="1"/>
          </p:nvPr>
        </p:nvSpPr>
        <p:spPr>
          <a:xfrm>
            <a:off x="1676400" y="6172201"/>
            <a:ext cx="8229600" cy="533399"/>
          </a:xfrm>
        </p:spPr>
        <p:txBody>
          <a:bodyPr>
            <a:normAutofit/>
          </a:bodyPr>
          <a:lstStyle/>
          <a:p>
            <a:pPr marL="0" indent="0">
              <a:buNone/>
            </a:pPr>
            <a:r>
              <a:rPr lang="en-US" sz="1800" dirty="0">
                <a:solidFill>
                  <a:schemeClr val="bg2">
                    <a:lumMod val="75000"/>
                  </a:schemeClr>
                </a:solidFill>
              </a:rPr>
              <a:t>			</a:t>
            </a:r>
          </a:p>
          <a:p>
            <a:endParaRPr lang="en-US" sz="1800" dirty="0">
              <a:solidFill>
                <a:schemeClr val="bg2">
                  <a:lumMod val="75000"/>
                </a:schemeClr>
              </a:solidFill>
            </a:endParaRPr>
          </a:p>
        </p:txBody>
      </p:sp>
      <p:graphicFrame>
        <p:nvGraphicFramePr>
          <p:cNvPr id="4" name="Tableau 3"/>
          <p:cNvGraphicFramePr>
            <a:graphicFrameLocks noGrp="1"/>
          </p:cNvGraphicFramePr>
          <p:nvPr/>
        </p:nvGraphicFramePr>
        <p:xfrm>
          <a:off x="2971800" y="3693160"/>
          <a:ext cx="6400800" cy="160020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00050">
                <a:tc>
                  <a:txBody>
                    <a:bodyPr/>
                    <a:lstStyle/>
                    <a:p>
                      <a:r>
                        <a:rPr lang="fr-CA" dirty="0">
                          <a:solidFill>
                            <a:schemeClr val="tx1"/>
                          </a:solidFill>
                        </a:rPr>
                        <a:t>2020-21</a:t>
                      </a:r>
                    </a:p>
                  </a:txBody>
                  <a:tcPr/>
                </a:tc>
                <a:tc>
                  <a:txBody>
                    <a:bodyPr/>
                    <a:lstStyle/>
                    <a:p>
                      <a:pPr algn="ctr"/>
                      <a:r>
                        <a:rPr lang="en-US" b="1" dirty="0">
                          <a:solidFill>
                            <a:schemeClr val="tx1"/>
                          </a:solidFill>
                        </a:rPr>
                        <a:t>Total</a:t>
                      </a:r>
                      <a:endParaRPr lang="fr-CA" dirty="0">
                        <a:solidFill>
                          <a:schemeClr val="tx1"/>
                        </a:solidFill>
                      </a:endParaRPr>
                    </a:p>
                  </a:txBody>
                  <a:tcPr/>
                </a:tc>
                <a:tc>
                  <a:txBody>
                    <a:bodyPr/>
                    <a:lstStyle/>
                    <a:p>
                      <a:pPr algn="ctr"/>
                      <a:r>
                        <a:rPr lang="fr-CA" dirty="0" err="1"/>
                        <a:t>Winterbike</a:t>
                      </a:r>
                      <a:r>
                        <a:rPr lang="fr-CA" dirty="0"/>
                        <a:t> (to date) </a:t>
                      </a:r>
                    </a:p>
                  </a:txBody>
                  <a:tcPr/>
                </a:tc>
                <a:extLst>
                  <a:ext uri="{0D108BD9-81ED-4DB2-BD59-A6C34878D82A}">
                    <a16:rowId xmlns:a16="http://schemas.microsoft.com/office/drawing/2014/main" val="10000"/>
                  </a:ext>
                </a:extLst>
              </a:tr>
              <a:tr h="400050">
                <a:tc>
                  <a:txBody>
                    <a:bodyPr/>
                    <a:lstStyle/>
                    <a:p>
                      <a:r>
                        <a:rPr lang="en-US" dirty="0">
                          <a:solidFill>
                            <a:schemeClr val="bg2">
                              <a:lumMod val="75000"/>
                            </a:schemeClr>
                          </a:solidFill>
                        </a:rPr>
                        <a:t>Income</a:t>
                      </a:r>
                      <a:endParaRPr lang="fr-CA" dirty="0"/>
                    </a:p>
                  </a:txBody>
                  <a:tcPr/>
                </a:tc>
                <a:tc>
                  <a:txBody>
                    <a:bodyPr/>
                    <a:lstStyle/>
                    <a:p>
                      <a:pPr algn="ctr"/>
                      <a:r>
                        <a:rPr lang="en-US" dirty="0">
                          <a:solidFill>
                            <a:schemeClr val="bg2">
                              <a:lumMod val="75000"/>
                            </a:schemeClr>
                          </a:solidFill>
                        </a:rPr>
                        <a:t>$26,654</a:t>
                      </a:r>
                      <a:endParaRPr lang="fr-CA" dirty="0"/>
                    </a:p>
                  </a:txBody>
                  <a:tcPr/>
                </a:tc>
                <a:tc>
                  <a:txBody>
                    <a:bodyPr/>
                    <a:lstStyle/>
                    <a:p>
                      <a:pPr algn="ctr"/>
                      <a:r>
                        <a:rPr lang="fr-CA" dirty="0"/>
                        <a:t>$6,020</a:t>
                      </a:r>
                    </a:p>
                  </a:txBody>
                  <a:tcPr/>
                </a:tc>
                <a:extLst>
                  <a:ext uri="{0D108BD9-81ED-4DB2-BD59-A6C34878D82A}">
                    <a16:rowId xmlns:a16="http://schemas.microsoft.com/office/drawing/2014/main" val="10001"/>
                  </a:ext>
                </a:extLst>
              </a:tr>
              <a:tr h="400050">
                <a:tc>
                  <a:txBody>
                    <a:bodyPr/>
                    <a:lstStyle/>
                    <a:p>
                      <a:r>
                        <a:rPr lang="en-US" dirty="0">
                          <a:solidFill>
                            <a:schemeClr val="bg2">
                              <a:lumMod val="75000"/>
                            </a:schemeClr>
                          </a:solidFill>
                        </a:rPr>
                        <a:t>Expenses</a:t>
                      </a:r>
                      <a:endParaRPr lang="fr-CA" dirty="0"/>
                    </a:p>
                  </a:txBody>
                  <a:tcPr/>
                </a:tc>
                <a:tc>
                  <a:txBody>
                    <a:bodyPr/>
                    <a:lstStyle/>
                    <a:p>
                      <a:pPr algn="ctr"/>
                      <a:r>
                        <a:rPr lang="en-US" b="0" dirty="0">
                          <a:solidFill>
                            <a:schemeClr val="bg2">
                              <a:lumMod val="75000"/>
                            </a:schemeClr>
                          </a:solidFill>
                        </a:rPr>
                        <a:t>$20,776</a:t>
                      </a:r>
                      <a:endParaRPr lang="fr-CA" b="0" dirty="0"/>
                    </a:p>
                  </a:txBody>
                  <a:tcPr/>
                </a:tc>
                <a:tc>
                  <a:txBody>
                    <a:bodyPr/>
                    <a:lstStyle/>
                    <a:p>
                      <a:pPr algn="ctr"/>
                      <a:r>
                        <a:rPr lang="fr-CA" dirty="0"/>
                        <a:t>$4,344</a:t>
                      </a:r>
                    </a:p>
                  </a:txBody>
                  <a:tcPr/>
                </a:tc>
                <a:extLst>
                  <a:ext uri="{0D108BD9-81ED-4DB2-BD59-A6C34878D82A}">
                    <a16:rowId xmlns:a16="http://schemas.microsoft.com/office/drawing/2014/main" val="10002"/>
                  </a:ext>
                </a:extLst>
              </a:tr>
              <a:tr h="400050">
                <a:tc>
                  <a:txBody>
                    <a:bodyPr/>
                    <a:lstStyle/>
                    <a:p>
                      <a:r>
                        <a:rPr lang="en-US" b="1" dirty="0">
                          <a:solidFill>
                            <a:schemeClr val="bg2">
                              <a:lumMod val="75000"/>
                            </a:schemeClr>
                          </a:solidFill>
                        </a:rPr>
                        <a:t>Net</a:t>
                      </a:r>
                      <a:endParaRPr lang="fr-CA" dirty="0"/>
                    </a:p>
                  </a:txBody>
                  <a:tcPr/>
                </a:tc>
                <a:tc>
                  <a:txBody>
                    <a:bodyPr/>
                    <a:lstStyle/>
                    <a:p>
                      <a:pPr algn="ctr"/>
                      <a:r>
                        <a:rPr lang="en-US" b="1" dirty="0">
                          <a:solidFill>
                            <a:schemeClr val="bg2">
                              <a:lumMod val="75000"/>
                            </a:schemeClr>
                          </a:solidFill>
                        </a:rPr>
                        <a:t>$5,878</a:t>
                      </a:r>
                      <a:endParaRPr lang="fr-CA" dirty="0"/>
                    </a:p>
                  </a:txBody>
                  <a:tcPr/>
                </a:tc>
                <a:tc>
                  <a:txBody>
                    <a:bodyPr/>
                    <a:lstStyle/>
                    <a:p>
                      <a:pPr algn="ctr"/>
                      <a:r>
                        <a:rPr lang="fr-CA" b="1" dirty="0"/>
                        <a:t>$1,676</a:t>
                      </a:r>
                    </a:p>
                  </a:txBody>
                  <a:tcPr/>
                </a:tc>
                <a:extLst>
                  <a:ext uri="{0D108BD9-81ED-4DB2-BD59-A6C34878D82A}">
                    <a16:rowId xmlns:a16="http://schemas.microsoft.com/office/drawing/2014/main" val="10003"/>
                  </a:ext>
                </a:extLst>
              </a:tr>
            </a:tbl>
          </a:graphicData>
        </a:graphic>
      </p:graphicFrame>
      <p:graphicFrame>
        <p:nvGraphicFramePr>
          <p:cNvPr id="5" name="Tableau 3">
            <a:extLst>
              <a:ext uri="{FF2B5EF4-FFF2-40B4-BE49-F238E27FC236}">
                <a16:creationId xmlns:a16="http://schemas.microsoft.com/office/drawing/2014/main" id="{8C476976-05D5-4626-8A83-FA40868E1F7E}"/>
              </a:ext>
            </a:extLst>
          </p:cNvPr>
          <p:cNvGraphicFramePr>
            <a:graphicFrameLocks noGrp="1"/>
          </p:cNvGraphicFramePr>
          <p:nvPr/>
        </p:nvGraphicFramePr>
        <p:xfrm>
          <a:off x="2971800" y="1828800"/>
          <a:ext cx="6324600" cy="1600200"/>
        </p:xfrm>
        <a:graphic>
          <a:graphicData uri="http://schemas.openxmlformats.org/drawingml/2006/table">
            <a:tbl>
              <a:tblPr firstRow="1" bandRow="1">
                <a:tableStyleId>{5C22544A-7EE6-4342-B048-85BDC9FD1C3A}</a:tableStyleId>
              </a:tblPr>
              <a:tblGrid>
                <a:gridCol w="2108200">
                  <a:extLst>
                    <a:ext uri="{9D8B030D-6E8A-4147-A177-3AD203B41FA5}">
                      <a16:colId xmlns:a16="http://schemas.microsoft.com/office/drawing/2014/main" val="20000"/>
                    </a:ext>
                  </a:extLst>
                </a:gridCol>
                <a:gridCol w="2108200">
                  <a:extLst>
                    <a:ext uri="{9D8B030D-6E8A-4147-A177-3AD203B41FA5}">
                      <a16:colId xmlns:a16="http://schemas.microsoft.com/office/drawing/2014/main" val="20001"/>
                    </a:ext>
                  </a:extLst>
                </a:gridCol>
                <a:gridCol w="2108200">
                  <a:extLst>
                    <a:ext uri="{9D8B030D-6E8A-4147-A177-3AD203B41FA5}">
                      <a16:colId xmlns:a16="http://schemas.microsoft.com/office/drawing/2014/main" val="20002"/>
                    </a:ext>
                  </a:extLst>
                </a:gridCol>
              </a:tblGrid>
              <a:tr h="400050">
                <a:tc>
                  <a:txBody>
                    <a:bodyPr/>
                    <a:lstStyle/>
                    <a:p>
                      <a:r>
                        <a:rPr lang="fr-CA" dirty="0">
                          <a:solidFill>
                            <a:schemeClr val="tx1"/>
                          </a:solidFill>
                        </a:rPr>
                        <a:t>2019-20</a:t>
                      </a:r>
                    </a:p>
                  </a:txBody>
                  <a:tcPr/>
                </a:tc>
                <a:tc>
                  <a:txBody>
                    <a:bodyPr/>
                    <a:lstStyle/>
                    <a:p>
                      <a:pPr algn="ctr"/>
                      <a:r>
                        <a:rPr lang="en-US" b="1" dirty="0">
                          <a:solidFill>
                            <a:schemeClr val="tx1"/>
                          </a:solidFill>
                        </a:rPr>
                        <a:t>Total</a:t>
                      </a:r>
                      <a:endParaRPr lang="fr-CA" dirty="0">
                        <a:solidFill>
                          <a:schemeClr val="tx1"/>
                        </a:solidFill>
                      </a:endParaRPr>
                    </a:p>
                  </a:txBody>
                  <a:tcPr/>
                </a:tc>
                <a:tc>
                  <a:txBody>
                    <a:bodyPr/>
                    <a:lstStyle/>
                    <a:p>
                      <a:pPr algn="ctr"/>
                      <a:r>
                        <a:rPr lang="fr-CA" dirty="0" err="1"/>
                        <a:t>Winterbike</a:t>
                      </a:r>
                      <a:endParaRPr lang="fr-CA" dirty="0"/>
                    </a:p>
                  </a:txBody>
                  <a:tcPr/>
                </a:tc>
                <a:extLst>
                  <a:ext uri="{0D108BD9-81ED-4DB2-BD59-A6C34878D82A}">
                    <a16:rowId xmlns:a16="http://schemas.microsoft.com/office/drawing/2014/main" val="10000"/>
                  </a:ext>
                </a:extLst>
              </a:tr>
              <a:tr h="400050">
                <a:tc>
                  <a:txBody>
                    <a:bodyPr/>
                    <a:lstStyle/>
                    <a:p>
                      <a:r>
                        <a:rPr lang="en-US" dirty="0">
                          <a:solidFill>
                            <a:schemeClr val="bg2">
                              <a:lumMod val="75000"/>
                            </a:schemeClr>
                          </a:solidFill>
                        </a:rPr>
                        <a:t>Income</a:t>
                      </a:r>
                      <a:endParaRPr lang="fr-CA" dirty="0"/>
                    </a:p>
                  </a:txBody>
                  <a:tcPr/>
                </a:tc>
                <a:tc>
                  <a:txBody>
                    <a:bodyPr/>
                    <a:lstStyle/>
                    <a:p>
                      <a:pPr algn="ctr"/>
                      <a:r>
                        <a:rPr lang="en-US" dirty="0">
                          <a:solidFill>
                            <a:schemeClr val="bg2">
                              <a:lumMod val="75000"/>
                            </a:schemeClr>
                          </a:solidFill>
                        </a:rPr>
                        <a:t>$21,894</a:t>
                      </a:r>
                      <a:endParaRPr lang="fr-CA" dirty="0"/>
                    </a:p>
                  </a:txBody>
                  <a:tcPr/>
                </a:tc>
                <a:tc>
                  <a:txBody>
                    <a:bodyPr/>
                    <a:lstStyle/>
                    <a:p>
                      <a:pPr algn="ctr"/>
                      <a:r>
                        <a:rPr lang="fr-CA" dirty="0"/>
                        <a:t>$5,449</a:t>
                      </a:r>
                    </a:p>
                  </a:txBody>
                  <a:tcPr/>
                </a:tc>
                <a:extLst>
                  <a:ext uri="{0D108BD9-81ED-4DB2-BD59-A6C34878D82A}">
                    <a16:rowId xmlns:a16="http://schemas.microsoft.com/office/drawing/2014/main" val="10001"/>
                  </a:ext>
                </a:extLst>
              </a:tr>
              <a:tr h="400050">
                <a:tc>
                  <a:txBody>
                    <a:bodyPr/>
                    <a:lstStyle/>
                    <a:p>
                      <a:r>
                        <a:rPr lang="en-US" dirty="0">
                          <a:solidFill>
                            <a:schemeClr val="bg2">
                              <a:lumMod val="75000"/>
                            </a:schemeClr>
                          </a:solidFill>
                        </a:rPr>
                        <a:t>Expenses</a:t>
                      </a:r>
                      <a:endParaRPr lang="fr-CA" dirty="0"/>
                    </a:p>
                  </a:txBody>
                  <a:tcPr/>
                </a:tc>
                <a:tc>
                  <a:txBody>
                    <a:bodyPr/>
                    <a:lstStyle/>
                    <a:p>
                      <a:pPr algn="ctr"/>
                      <a:r>
                        <a:rPr lang="en-US" b="0" dirty="0">
                          <a:solidFill>
                            <a:schemeClr val="bg2">
                              <a:lumMod val="75000"/>
                            </a:schemeClr>
                          </a:solidFill>
                        </a:rPr>
                        <a:t>$25,343</a:t>
                      </a:r>
                      <a:endParaRPr lang="fr-CA" b="0" dirty="0"/>
                    </a:p>
                  </a:txBody>
                  <a:tcPr/>
                </a:tc>
                <a:tc>
                  <a:txBody>
                    <a:bodyPr/>
                    <a:lstStyle/>
                    <a:p>
                      <a:pPr algn="ctr"/>
                      <a:r>
                        <a:rPr lang="fr-CA" dirty="0"/>
                        <a:t>$4,602</a:t>
                      </a:r>
                    </a:p>
                  </a:txBody>
                  <a:tcPr/>
                </a:tc>
                <a:extLst>
                  <a:ext uri="{0D108BD9-81ED-4DB2-BD59-A6C34878D82A}">
                    <a16:rowId xmlns:a16="http://schemas.microsoft.com/office/drawing/2014/main" val="10002"/>
                  </a:ext>
                </a:extLst>
              </a:tr>
              <a:tr h="400050">
                <a:tc>
                  <a:txBody>
                    <a:bodyPr/>
                    <a:lstStyle/>
                    <a:p>
                      <a:r>
                        <a:rPr lang="en-US" b="1" dirty="0">
                          <a:solidFill>
                            <a:schemeClr val="bg2">
                              <a:lumMod val="75000"/>
                            </a:schemeClr>
                          </a:solidFill>
                        </a:rPr>
                        <a:t>Net</a:t>
                      </a:r>
                      <a:endParaRPr lang="fr-CA" dirty="0"/>
                    </a:p>
                  </a:txBody>
                  <a:tcPr/>
                </a:tc>
                <a:tc>
                  <a:txBody>
                    <a:bodyPr/>
                    <a:lstStyle/>
                    <a:p>
                      <a:pPr algn="ctr"/>
                      <a:r>
                        <a:rPr lang="en-US" b="1" dirty="0">
                          <a:solidFill>
                            <a:schemeClr val="bg2">
                              <a:lumMod val="75000"/>
                            </a:schemeClr>
                          </a:solidFill>
                        </a:rPr>
                        <a:t>($3,449)</a:t>
                      </a:r>
                      <a:endParaRPr lang="fr-CA" dirty="0"/>
                    </a:p>
                  </a:txBody>
                  <a:tcPr/>
                </a:tc>
                <a:tc>
                  <a:txBody>
                    <a:bodyPr/>
                    <a:lstStyle/>
                    <a:p>
                      <a:pPr algn="ctr"/>
                      <a:r>
                        <a:rPr lang="fr-CA" b="1" dirty="0"/>
                        <a:t>$847</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1410214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FFF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2210</TotalTime>
  <Words>658</Words>
  <Application>Microsoft Office PowerPoint</Application>
  <PresentationFormat>Widescreen</PresentationFormat>
  <Paragraphs>151</Paragraphs>
  <Slides>18</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Roboto</vt:lpstr>
      <vt:lpstr>Office Theme</vt:lpstr>
      <vt:lpstr>PowerPoint Presentation</vt:lpstr>
      <vt:lpstr>PowerPoint Presentation</vt:lpstr>
      <vt:lpstr>Announcements</vt:lpstr>
      <vt:lpstr>   1. Announcements   Who we are Video   2. Approval of the Agenda   3. Approval of 2020 Minutes (previously distributed)  4. New Business   (a) Membership Report (Nick)   (b) Financial Report (Norman)   (c) Winterbike Report (Dan)   (d) Trails   (e) Priorities for 2021 (Chris N)   (f) Questions   (g) Election of Executive and Directors   5. Adjournment </vt:lpstr>
      <vt:lpstr>Approval of Agenda Approval of Minutes</vt:lpstr>
      <vt:lpstr>Membership and Sponsor Report</vt:lpstr>
      <vt:lpstr>PowerPoint Presentation</vt:lpstr>
      <vt:lpstr>PowerPoint Presentation</vt:lpstr>
      <vt:lpstr>Overview</vt:lpstr>
      <vt:lpstr>Income  (Excluding Winterbike) (excluding Winterbike)</vt:lpstr>
      <vt:lpstr>Expenses (excluding Winterbike)</vt:lpstr>
      <vt:lpstr>Trails</vt:lpstr>
      <vt:lpstr>PowerPoint Presentation</vt:lpstr>
      <vt:lpstr>Trail Network Updates</vt:lpstr>
      <vt:lpstr>2021 Projects &amp; Priorities</vt:lpstr>
      <vt:lpstr>PowerPoint Presentation</vt:lpstr>
      <vt:lpstr>Elections</vt:lpstr>
      <vt:lpstr>PowerPoint Presentation</vt:lpstr>
    </vt:vector>
  </TitlesOfParts>
  <Company>Environment and Local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Mt.Bike Fredericton</dc:title>
  <dc:creator>shawnh</dc:creator>
  <cp:lastModifiedBy>Norman  Siebrasse</cp:lastModifiedBy>
  <cp:revision>279</cp:revision>
  <dcterms:created xsi:type="dcterms:W3CDTF">2012-01-30T13:44:55Z</dcterms:created>
  <dcterms:modified xsi:type="dcterms:W3CDTF">2021-03-02T17:18:17Z</dcterms:modified>
</cp:coreProperties>
</file>